
<file path=[Content_Types].xml><?xml version="1.0" encoding="utf-8"?>
<Types xmlns="http://schemas.openxmlformats.org/package/2006/content-types">
  <Default Extension="emf" ContentType="image/x-emf"/>
  <Default Extension="jfif" ContentType="image/jpeg"/>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7"/>
  </p:notesMasterIdLst>
  <p:handoutMasterIdLst>
    <p:handoutMasterId r:id="rId28"/>
  </p:handoutMasterIdLst>
  <p:sldIdLst>
    <p:sldId id="298" r:id="rId5"/>
    <p:sldId id="301" r:id="rId6"/>
    <p:sldId id="330" r:id="rId7"/>
    <p:sldId id="280" r:id="rId8"/>
    <p:sldId id="331" r:id="rId9"/>
    <p:sldId id="332" r:id="rId10"/>
    <p:sldId id="302" r:id="rId11"/>
    <p:sldId id="327" r:id="rId12"/>
    <p:sldId id="303" r:id="rId13"/>
    <p:sldId id="308" r:id="rId14"/>
    <p:sldId id="309" r:id="rId15"/>
    <p:sldId id="310" r:id="rId16"/>
    <p:sldId id="311" r:id="rId17"/>
    <p:sldId id="312" r:id="rId18"/>
    <p:sldId id="313" r:id="rId19"/>
    <p:sldId id="315" r:id="rId20"/>
    <p:sldId id="329" r:id="rId21"/>
    <p:sldId id="317" r:id="rId22"/>
    <p:sldId id="322" r:id="rId23"/>
    <p:sldId id="323" r:id="rId24"/>
    <p:sldId id="326" r:id="rId25"/>
    <p:sldId id="328" r:id="rId26"/>
  </p:sldIdLst>
  <p:sldSz cx="12192000" cy="6858000"/>
  <p:notesSz cx="6858000" cy="9144000"/>
  <p:defaultTex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72" autoAdjust="0"/>
    <p:restoredTop sz="94619" autoAdjust="0"/>
  </p:normalViewPr>
  <p:slideViewPr>
    <p:cSldViewPr snapToGrid="0">
      <p:cViewPr varScale="1">
        <p:scale>
          <a:sx n="93" d="100"/>
          <a:sy n="93" d="100"/>
        </p:scale>
        <p:origin x="90" y="168"/>
      </p:cViewPr>
      <p:guideLst/>
    </p:cSldViewPr>
  </p:slideViewPr>
  <p:notesTextViewPr>
    <p:cViewPr>
      <p:scale>
        <a:sx n="1" d="1"/>
        <a:sy n="1" d="1"/>
      </p:scale>
      <p:origin x="0" y="0"/>
    </p:cViewPr>
  </p:notesTextViewPr>
  <p:notesViewPr>
    <p:cSldViewPr snapToGrid="0">
      <p:cViewPr varScale="1">
        <p:scale>
          <a:sx n="87" d="100"/>
          <a:sy n="87" d="100"/>
        </p:scale>
        <p:origin x="38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ja-JP" sz="1915" b="0" i="0" u="none" strike="noStrike" kern="1200" spc="0" baseline="0">
                <a:solidFill>
                  <a:schemeClr val="tx1">
                    <a:lumMod val="65000"/>
                    <a:lumOff val="35000"/>
                  </a:schemeClr>
                </a:solidFill>
                <a:latin typeface="+mn-lt"/>
                <a:ea typeface="+mn-ea"/>
                <a:cs typeface="+mn-cs"/>
              </a:defRPr>
            </a:pPr>
            <a:r>
              <a:rPr lang="ja-JP" altLang="en-US" sz="2800" dirty="0"/>
              <a:t>全体単語</a:t>
            </a:r>
          </a:p>
        </c:rich>
      </c:tx>
      <c:layout>
        <c:manualLayout>
          <c:xMode val="edge"/>
          <c:yMode val="edge"/>
          <c:x val="0.19396657096563291"/>
          <c:y val="4.4448317631177658E-3"/>
        </c:manualLayout>
      </c:layout>
      <c:overlay val="0"/>
      <c:spPr>
        <a:noFill/>
        <a:ln>
          <a:noFill/>
        </a:ln>
        <a:effectLst/>
      </c:spPr>
      <c:txPr>
        <a:bodyPr rot="0" spcFirstLastPara="1" vertOverflow="ellipsis" vert="horz" wrap="square" anchor="ctr" anchorCtr="1"/>
        <a:lstStyle/>
        <a:p>
          <a:pPr>
            <a:defRPr lang="ja-JP" sz="1915" b="0" i="0" u="none" strike="noStrike" kern="1200" spc="0" baseline="0">
              <a:solidFill>
                <a:schemeClr val="tx1">
                  <a:lumMod val="65000"/>
                  <a:lumOff val="35000"/>
                </a:schemeClr>
              </a:solidFill>
              <a:latin typeface="+mn-lt"/>
              <a:ea typeface="+mn-ea"/>
              <a:cs typeface="+mn-cs"/>
            </a:defRPr>
          </a:pPr>
          <a:endParaRPr lang="ko-KR"/>
        </a:p>
      </c:txPr>
    </c:title>
    <c:autoTitleDeleted val="0"/>
    <c:plotArea>
      <c:layout>
        <c:manualLayout>
          <c:layoutTarget val="inner"/>
          <c:xMode val="edge"/>
          <c:yMode val="edge"/>
          <c:x val="2.2856517935258093E-4"/>
          <c:y val="0.10597598880882358"/>
          <c:w val="0.9766855563509107"/>
          <c:h val="0.83179636650752764"/>
        </c:manualLayout>
      </c:layout>
      <c:ofPieChart>
        <c:ofPieType val="pie"/>
        <c:varyColors val="1"/>
        <c:ser>
          <c:idx val="0"/>
          <c:order val="0"/>
          <c:tx>
            <c:strRef>
              <c:f>Sheet1!$B$1</c:f>
              <c:strCache>
                <c:ptCount val="1"/>
                <c:pt idx="0">
                  <c:v>全体単語</c:v>
                </c:pt>
              </c:strCache>
            </c:strRef>
          </c:tx>
          <c:dPt>
            <c:idx val="0"/>
            <c:bubble3D val="0"/>
            <c:spPr>
              <a:solidFill>
                <a:srgbClr val="0070C0"/>
              </a:solidFill>
              <a:ln w="19050">
                <a:solidFill>
                  <a:schemeClr val="lt1"/>
                </a:solidFill>
              </a:ln>
              <a:effectLst/>
            </c:spPr>
            <c:extLst>
              <c:ext xmlns:c16="http://schemas.microsoft.com/office/drawing/2014/chart" uri="{C3380CC4-5D6E-409C-BE32-E72D297353CC}">
                <c16:uniqueId val="{00000005-66B0-4BE4-8B41-BF11162696F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1-66B0-4BE4-8B41-BF11162696FE}"/>
              </c:ext>
            </c:extLst>
          </c:dPt>
          <c:dPt>
            <c:idx val="2"/>
            <c:bubble3D val="0"/>
            <c:spPr>
              <a:solidFill>
                <a:srgbClr val="FF0000"/>
              </a:solidFill>
              <a:ln w="19050">
                <a:solidFill>
                  <a:schemeClr val="lt1"/>
                </a:solidFill>
              </a:ln>
              <a:effectLst/>
            </c:spPr>
            <c:extLst>
              <c:ext xmlns:c16="http://schemas.microsoft.com/office/drawing/2014/chart" uri="{C3380CC4-5D6E-409C-BE32-E72D297353CC}">
                <c16:uniqueId val="{00000003-66B0-4BE4-8B41-BF11162696FE}"/>
              </c:ext>
            </c:extLst>
          </c:dPt>
          <c:dPt>
            <c:idx val="3"/>
            <c:bubble3D val="0"/>
            <c:spPr>
              <a:solidFill>
                <a:srgbClr val="00B050"/>
              </a:solidFill>
              <a:ln w="19050">
                <a:solidFill>
                  <a:schemeClr val="lt1"/>
                </a:solidFill>
              </a:ln>
              <a:effectLst/>
            </c:spPr>
            <c:extLst>
              <c:ext xmlns:c16="http://schemas.microsoft.com/office/drawing/2014/chart" uri="{C3380CC4-5D6E-409C-BE32-E72D297353CC}">
                <c16:uniqueId val="{00000004-66B0-4BE4-8B41-BF11162696FE}"/>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2-66B0-4BE4-8B41-BF11162696FE}"/>
              </c:ext>
            </c:extLst>
          </c:dPt>
          <c:dLbls>
            <c:dLbl>
              <c:idx val="1"/>
              <c:tx>
                <c:rich>
                  <a:bodyPr/>
                  <a:lstStyle/>
                  <a:p>
                    <a:r>
                      <a:rPr lang="en-US" altLang="ja-JP"/>
                      <a:t>80%</a:t>
                    </a:r>
                    <a:endParaRPr lang="en-US" altLang="ja-JP" dirty="0"/>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66B0-4BE4-8B41-BF11162696FE}"/>
                </c:ext>
              </c:extLst>
            </c:dLbl>
            <c:dLbl>
              <c:idx val="2"/>
              <c:layout>
                <c:manualLayout>
                  <c:x val="-4.4848410194213165E-2"/>
                  <c:y val="8.233543360383809E-2"/>
                </c:manualLayout>
              </c:layout>
              <c:tx>
                <c:rich>
                  <a:bodyPr/>
                  <a:lstStyle/>
                  <a:p>
                    <a:r>
                      <a:rPr lang="en-US" altLang="ja-JP"/>
                      <a:t>10%</a:t>
                    </a:r>
                    <a:endParaRPr lang="en-US" altLang="ja-JP" dirty="0"/>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66B0-4BE4-8B41-BF11162696FE}"/>
                </c:ext>
              </c:extLst>
            </c:dLbl>
            <c:dLbl>
              <c:idx val="3"/>
              <c:layout>
                <c:manualLayout>
                  <c:x val="-4.8237427000325322E-2"/>
                  <c:y val="-3.9407458427698515E-2"/>
                </c:manualLayout>
              </c:layout>
              <c:tx>
                <c:rich>
                  <a:bodyPr/>
                  <a:lstStyle/>
                  <a:p>
                    <a:r>
                      <a:rPr lang="en-US" altLang="ja-JP"/>
                      <a:t>10%</a:t>
                    </a:r>
                    <a:endParaRPr lang="en-US" altLang="ja-JP" dirty="0"/>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66B0-4BE4-8B41-BF11162696FE}"/>
                </c:ext>
              </c:extLst>
            </c:dLbl>
            <c:dLbl>
              <c:idx val="4"/>
              <c:tx>
                <c:rich>
                  <a:bodyPr/>
                  <a:lstStyle/>
                  <a:p>
                    <a:r>
                      <a:rPr lang="en-US" altLang="ja-JP"/>
                      <a:t>15%</a:t>
                    </a:r>
                    <a:endParaRPr lang="en-US" altLang="ja-JP" dirty="0"/>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66B0-4BE4-8B41-BF11162696FE}"/>
                </c:ext>
              </c:extLst>
            </c:dLbl>
            <c:spPr>
              <a:noFill/>
              <a:ln>
                <a:noFill/>
              </a:ln>
              <a:effectLst/>
            </c:spPr>
            <c:txPr>
              <a:bodyPr rot="0" spcFirstLastPara="1" vertOverflow="ellipsis" vert="horz" wrap="square" lIns="38100" tIns="19050" rIns="38100" bIns="19050" anchor="ctr" anchorCtr="1">
                <a:spAutoFit/>
              </a:bodyPr>
              <a:lstStyle/>
              <a:p>
                <a:pPr>
                  <a:defRPr lang="ja-JP" sz="2400" b="0" i="0" u="none" strike="noStrike" kern="1200" baseline="0">
                    <a:solidFill>
                      <a:schemeClr val="bg1"/>
                    </a:solidFill>
                    <a:latin typeface="+mn-lt"/>
                    <a:ea typeface="+mn-ea"/>
                    <a:cs typeface="+mn-cs"/>
                  </a:defRPr>
                </a:pPr>
                <a:endParaRPr lang="ko-KR"/>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使用しない単語</c:v>
                </c:pt>
                <c:pt idx="1">
                  <c:v>Masking</c:v>
                </c:pt>
                <c:pt idx="2">
                  <c:v>ランダム変更</c:v>
                </c:pt>
                <c:pt idx="3">
                  <c:v>変更しない</c:v>
                </c:pt>
              </c:strCache>
            </c:strRef>
          </c:cat>
          <c:val>
            <c:numRef>
              <c:f>Sheet1!$B$2:$B$5</c:f>
              <c:numCache>
                <c:formatCode>0%</c:formatCode>
                <c:ptCount val="4"/>
                <c:pt idx="0">
                  <c:v>0.85</c:v>
                </c:pt>
                <c:pt idx="1">
                  <c:v>0.12</c:v>
                </c:pt>
                <c:pt idx="2" formatCode="0.00%">
                  <c:v>1.4999999999999999E-2</c:v>
                </c:pt>
                <c:pt idx="3" formatCode="0.00%">
                  <c:v>1.4999999999999999E-2</c:v>
                </c:pt>
              </c:numCache>
            </c:numRef>
          </c:val>
          <c:extLst>
            <c:ext xmlns:c16="http://schemas.microsoft.com/office/drawing/2014/chart" uri="{C3380CC4-5D6E-409C-BE32-E72D297353CC}">
              <c16:uniqueId val="{00000000-66B0-4BE4-8B41-BF11162696FE}"/>
            </c:ext>
          </c:extLst>
        </c:ser>
        <c:dLbls>
          <c:dLblPos val="bestFit"/>
          <c:showLegendKey val="0"/>
          <c:showVal val="1"/>
          <c:showCatName val="0"/>
          <c:showSerName val="0"/>
          <c:showPercent val="0"/>
          <c:showBubbleSize val="0"/>
          <c:showLeaderLines val="1"/>
        </c:dLbls>
        <c:gapWidth val="100"/>
        <c:splitType val="pos"/>
        <c:splitPos val="3"/>
        <c:secondPieSize val="78"/>
        <c:serLines>
          <c:spPr>
            <a:ln w="9525" cap="flat" cmpd="sng" algn="ctr">
              <a:solidFill>
                <a:schemeClr val="tx1">
                  <a:lumMod val="35000"/>
                  <a:lumOff val="65000"/>
                </a:schemeClr>
              </a:solidFill>
              <a:round/>
            </a:ln>
            <a:effectLst/>
          </c:spPr>
        </c:serLines>
      </c:ofPieChart>
      <c:spPr>
        <a:noFill/>
        <a:ln>
          <a:noFill/>
        </a:ln>
        <a:effectLst/>
      </c:spPr>
    </c:plotArea>
    <c:legend>
      <c:legendPos val="r"/>
      <c:layout>
        <c:manualLayout>
          <c:xMode val="edge"/>
          <c:yMode val="edge"/>
          <c:x val="0.75506253479678664"/>
          <c:y val="0.21150819441484139"/>
          <c:w val="0.22036252688630528"/>
          <c:h val="0.66543541326960787"/>
        </c:manualLayout>
      </c:layout>
      <c:overlay val="0"/>
      <c:spPr>
        <a:noFill/>
        <a:ln>
          <a:noFill/>
        </a:ln>
        <a:effectLst/>
      </c:spPr>
      <c:txPr>
        <a:bodyPr rot="0" spcFirstLastPara="1" vertOverflow="ellipsis" vert="horz" wrap="square" anchor="ctr" anchorCtr="1"/>
        <a:lstStyle/>
        <a:p>
          <a:pPr>
            <a:defRPr lang="ja-JP" sz="2800" b="0" i="0" u="none" strike="noStrike" kern="1200" baseline="0">
              <a:solidFill>
                <a:schemeClr val="tx1">
                  <a:lumMod val="65000"/>
                  <a:lumOff val="35000"/>
                </a:schemeClr>
              </a:solidFill>
              <a:latin typeface="+mn-lt"/>
              <a:ea typeface="+mn-ea"/>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ko-K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dirty="0">
              <a:latin typeface="Meiryo UI" panose="020B0604030504040204" pitchFamily="50" charset="-128"/>
              <a:ea typeface="Meiryo UI" panose="020B0604030504040204" pitchFamily="50" charset="-128"/>
            </a:endParaRPr>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7D243AE-AB9C-4F99-A927-9F2471FAD649}" type="datetime1">
              <a:rPr kumimoji="1" lang="ja-JP" altLang="en-US" smtClean="0">
                <a:latin typeface="Meiryo UI" panose="020B0604030504040204" pitchFamily="50" charset="-128"/>
                <a:ea typeface="Meiryo UI" panose="020B0604030504040204" pitchFamily="50" charset="-128"/>
              </a:rPr>
              <a:t>2023/5/31</a:t>
            </a:fld>
            <a:endParaRPr kumimoji="1" lang="ja-JP" altLang="en-US" dirty="0">
              <a:latin typeface="Meiryo UI" panose="020B0604030504040204" pitchFamily="50" charset="-128"/>
              <a:ea typeface="Meiryo UI" panose="020B0604030504040204" pitchFamily="50" charset="-128"/>
            </a:endParaRPr>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dirty="0">
              <a:latin typeface="Meiryo UI" panose="020B0604030504040204" pitchFamily="50" charset="-128"/>
              <a:ea typeface="Meiryo UI" panose="020B0604030504040204" pitchFamily="50" charset="-128"/>
            </a:endParaRPr>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DADE32-FD1A-494E-A873-FBE034D5C1DA}" type="slidenum">
              <a:rPr kumimoji="1" lang="en-US" altLang="ja-JP" smtClean="0">
                <a:latin typeface="Meiryo UI" panose="020B0604030504040204" pitchFamily="50" charset="-128"/>
                <a:ea typeface="Meiryo UI" panose="020B0604030504040204" pitchFamily="50" charset="-128"/>
              </a:rPr>
              <a:t>‹#›</a:t>
            </a:fld>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651820923"/>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fif>
</file>

<file path=ppt/media/image4.png>
</file>

<file path=ppt/media/image40.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eiryo UI" panose="020B0604030504040204" pitchFamily="50" charset="-128"/>
                <a:ea typeface="Meiryo UI" panose="020B0604030504040204" pitchFamily="50" charset="-128"/>
              </a:defRPr>
            </a:lvl1pPr>
          </a:lstStyle>
          <a:p>
            <a:endParaRPr kumimoji="1" lang="ja-JP" altLang="en-US" dirty="0"/>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eiryo UI" panose="020B0604030504040204" pitchFamily="50" charset="-128"/>
                <a:ea typeface="Meiryo UI" panose="020B0604030504040204" pitchFamily="50" charset="-128"/>
              </a:defRPr>
            </a:lvl1pPr>
          </a:lstStyle>
          <a:p>
            <a:fld id="{D5D0D523-8CFC-4A67-BC17-72B1EE12365D}" type="datetime1">
              <a:rPr kumimoji="1" lang="ja-JP" altLang="en-US" smtClean="0"/>
              <a:pPr/>
              <a:t>2023/5/31</a:t>
            </a:fld>
            <a:endParaRPr kumimoji="1" lang="ja-JP" altLang="en-US" dirty="0"/>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noProof="0" dirty="0"/>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noProof="0" dirty="0"/>
              <a:t>マスター テキストの書式設定</a:t>
            </a:r>
          </a:p>
          <a:p>
            <a:pPr lvl="1"/>
            <a:r>
              <a:rPr kumimoji="1" lang="ja-JP" altLang="en-US" noProof="0" dirty="0"/>
              <a:t>第 </a:t>
            </a:r>
            <a:r>
              <a:rPr kumimoji="1" lang="en-US" altLang="ja-JP" noProof="0" dirty="0"/>
              <a:t>2 </a:t>
            </a:r>
            <a:r>
              <a:rPr kumimoji="1" lang="ja-JP" altLang="en-US" noProof="0" dirty="0"/>
              <a:t>レベル</a:t>
            </a:r>
          </a:p>
          <a:p>
            <a:pPr lvl="2"/>
            <a:r>
              <a:rPr kumimoji="1" lang="ja-JP" altLang="en-US" noProof="0" dirty="0"/>
              <a:t>第 </a:t>
            </a:r>
            <a:r>
              <a:rPr kumimoji="1" lang="en-US" altLang="ja-JP" noProof="0" dirty="0"/>
              <a:t>3 </a:t>
            </a:r>
            <a:r>
              <a:rPr kumimoji="1" lang="ja-JP" altLang="en-US" noProof="0" dirty="0"/>
              <a:t>レベル</a:t>
            </a:r>
          </a:p>
          <a:p>
            <a:pPr lvl="3"/>
            <a:r>
              <a:rPr kumimoji="1" lang="ja-JP" altLang="en-US" noProof="0" dirty="0"/>
              <a:t>第 </a:t>
            </a:r>
            <a:r>
              <a:rPr kumimoji="1" lang="en-US" altLang="ja-JP" noProof="0" dirty="0"/>
              <a:t>4 </a:t>
            </a:r>
            <a:r>
              <a:rPr kumimoji="1" lang="ja-JP" altLang="en-US" noProof="0" dirty="0"/>
              <a:t>レベル</a:t>
            </a:r>
          </a:p>
          <a:p>
            <a:pPr lvl="4"/>
            <a:r>
              <a:rPr kumimoji="1" lang="ja-JP" altLang="en-US" noProof="0" dirty="0"/>
              <a:t>第 </a:t>
            </a:r>
            <a:r>
              <a:rPr kumimoji="1" lang="en-US" altLang="ja-JP" noProof="0" dirty="0"/>
              <a:t>5 </a:t>
            </a:r>
            <a:r>
              <a:rPr kumimoji="1" lang="ja-JP" altLang="en-US" noProof="0" dirty="0"/>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eiryo UI" panose="020B0604030504040204" pitchFamily="50" charset="-128"/>
                <a:ea typeface="Meiryo UI" panose="020B0604030504040204" pitchFamily="50" charset="-128"/>
              </a:defRPr>
            </a:lvl1pPr>
          </a:lstStyle>
          <a:p>
            <a:endParaRPr kumimoji="1" lang="ja-JP" altLang="en-US" dirty="0"/>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eiryo UI" panose="020B0604030504040204" pitchFamily="50" charset="-128"/>
                <a:ea typeface="Meiryo UI" panose="020B0604030504040204" pitchFamily="50" charset="-128"/>
              </a:defRPr>
            </a:lvl1pPr>
          </a:lstStyle>
          <a:p>
            <a:fld id="{5DBB06E8-024C-426A-A87F-EDA2F6EC649B}" type="slidenum">
              <a:rPr kumimoji="1" lang="en-US" altLang="ja-JP" smtClean="0"/>
              <a:pPr/>
              <a:t>‹#›</a:t>
            </a:fld>
            <a:endParaRPr kumimoji="1" lang="ja-JP" altLang="en-US" dirty="0"/>
          </a:p>
        </p:txBody>
      </p:sp>
    </p:spTree>
    <p:extLst>
      <p:ext uri="{BB962C8B-B14F-4D97-AF65-F5344CB8AC3E}">
        <p14:creationId xmlns:p14="http://schemas.microsoft.com/office/powerpoint/2010/main" val="383028284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eiryo UI" panose="020B0604030504040204" pitchFamily="50" charset="-128"/>
        <a:ea typeface="Meiryo UI" panose="020B0604030504040204" pitchFamily="50" charset="-128"/>
        <a:cs typeface="+mn-cs"/>
      </a:defRPr>
    </a:lvl1pPr>
    <a:lvl2pPr marL="457200" algn="l" defTabSz="914400" rtl="0" eaLnBrk="1" latinLnBrk="0" hangingPunct="1">
      <a:defRPr kumimoji="1" sz="1200" kern="1200">
        <a:solidFill>
          <a:schemeClr val="tx1"/>
        </a:solidFill>
        <a:latin typeface="Meiryo UI" panose="020B0604030504040204" pitchFamily="50" charset="-128"/>
        <a:ea typeface="Meiryo UI" panose="020B0604030504040204" pitchFamily="50" charset="-128"/>
        <a:cs typeface="+mn-cs"/>
      </a:defRPr>
    </a:lvl2pPr>
    <a:lvl3pPr marL="914400" algn="l" defTabSz="914400" rtl="0" eaLnBrk="1" latinLnBrk="0" hangingPunct="1">
      <a:defRPr kumimoji="1" sz="1200" kern="1200">
        <a:solidFill>
          <a:schemeClr val="tx1"/>
        </a:solidFill>
        <a:latin typeface="Meiryo UI" panose="020B0604030504040204" pitchFamily="50" charset="-128"/>
        <a:ea typeface="Meiryo UI" panose="020B0604030504040204" pitchFamily="50" charset="-128"/>
        <a:cs typeface="+mn-cs"/>
      </a:defRPr>
    </a:lvl3pPr>
    <a:lvl4pPr marL="1371600" algn="l" defTabSz="914400" rtl="0" eaLnBrk="1" latinLnBrk="0" hangingPunct="1">
      <a:defRPr kumimoji="1" sz="1200" kern="1200">
        <a:solidFill>
          <a:schemeClr val="tx1"/>
        </a:solidFill>
        <a:latin typeface="Meiryo UI" panose="020B0604030504040204" pitchFamily="50" charset="-128"/>
        <a:ea typeface="Meiryo UI" panose="020B0604030504040204" pitchFamily="50" charset="-128"/>
        <a:cs typeface="+mn-cs"/>
      </a:defRPr>
    </a:lvl4pPr>
    <a:lvl5pPr marL="1828800" algn="l" defTabSz="914400" rtl="0" eaLnBrk="1" latinLnBrk="0" hangingPunct="1">
      <a:defRPr kumimoji="1" sz="1200" kern="1200">
        <a:solidFill>
          <a:schemeClr val="tx1"/>
        </a:solidFill>
        <a:latin typeface="Meiryo UI" panose="020B0604030504040204" pitchFamily="50" charset="-128"/>
        <a:ea typeface="Meiryo UI" panose="020B0604030504040204" pitchFamily="50" charset="-128"/>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a:lstStyle/>
          <a:p>
            <a:fld id="{5DBB06E8-024C-426A-A87F-EDA2F6EC649B}" type="slidenum">
              <a:rPr kumimoji="1" lang="en-US" altLang="ja-JP" smtClean="0">
                <a:latin typeface="Meiryo UI" panose="020B0604030504040204" pitchFamily="50" charset="-128"/>
                <a:ea typeface="Meiryo UI" panose="020B0604030504040204" pitchFamily="50" charset="-128"/>
              </a:rPr>
              <a:t>1</a:t>
            </a:fld>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9975162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10" name="長方形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タイトル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ja-JP" altLang="en-US" noProof="0"/>
              <a:t>マスター タイトルの書式設定</a:t>
            </a:r>
            <a:endParaRPr lang="ja-JP" altLang="en-US" noProof="0" dirty="0"/>
          </a:p>
        </p:txBody>
      </p:sp>
      <p:sp>
        <p:nvSpPr>
          <p:cNvPr id="3" name="サブタイトル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ja-JP" altLang="en-US" noProof="0"/>
              <a:t>マスター サブタイトルの書式設定</a:t>
            </a:r>
            <a:endParaRPr lang="ja-JP" altLang="en-US" noProof="0" dirty="0"/>
          </a:p>
        </p:txBody>
      </p:sp>
      <p:cxnSp>
        <p:nvCxnSpPr>
          <p:cNvPr id="9" name="直線​​コネクタ(S)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日付プレースホルダー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r>
              <a:rPr lang="en-US" altLang="ja-JP" noProof="0" dirty="0"/>
              <a:t>2020/2/13</a:t>
            </a:r>
            <a:endParaRPr lang="ja-JP" altLang="en-US" noProof="0" dirty="0"/>
          </a:p>
        </p:txBody>
      </p:sp>
      <p:sp>
        <p:nvSpPr>
          <p:cNvPr id="5" name="フッター プレースホルダー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ja-JP" altLang="en-US" noProof="0" dirty="0"/>
          </a:p>
        </p:txBody>
      </p:sp>
      <p:sp>
        <p:nvSpPr>
          <p:cNvPr id="6" name="スライド番号プレースホルダー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altLang="ja-JP" noProof="0" smtClean="0"/>
              <a:t>‹#›</a:t>
            </a:fld>
            <a:endParaRPr lang="ja-JP" altLang="en-US" noProof="0"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p>
            <a:pPr rtl="0"/>
            <a:r>
              <a:rPr lang="ja-JP" altLang="en-US" noProof="0"/>
              <a:t>マスター タイトルの書式設定</a:t>
            </a:r>
            <a:endParaRPr lang="ja-JP" altLang="en-US" noProof="0" dirty="0"/>
          </a:p>
        </p:txBody>
      </p:sp>
      <p:sp>
        <p:nvSpPr>
          <p:cNvPr id="3" name="コンテンツ プレースホルダー 2"/>
          <p:cNvSpPr>
            <a:spLocks noGrp="1"/>
          </p:cNvSpPr>
          <p:nvPr>
            <p:ph idx="1"/>
          </p:nvPr>
        </p:nvSpPr>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7" name="日付プレースホルダー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r>
              <a:rPr lang="en-US" altLang="ja-JP" noProof="0" dirty="0"/>
              <a:t>2020/2/13</a:t>
            </a:r>
            <a:endParaRPr lang="ja-JP" altLang="en-US" noProof="0" dirty="0"/>
          </a:p>
        </p:txBody>
      </p:sp>
      <p:sp>
        <p:nvSpPr>
          <p:cNvPr id="8" name="フッター プレースホルダー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ja-JP" altLang="en-US" noProof="0" dirty="0"/>
          </a:p>
        </p:txBody>
      </p:sp>
      <p:sp>
        <p:nvSpPr>
          <p:cNvPr id="9" name="スライド番号プレースホルダー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altLang="ja-JP" noProof="0" smtClean="0"/>
              <a:t>‹#›</a:t>
            </a:fld>
            <a:endParaRPr lang="ja-JP" altLang="en-US" noProof="0"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 ヘッダー">
    <p:bg>
      <p:bgPr>
        <a:solidFill>
          <a:schemeClr val="bg1"/>
        </a:solidFill>
        <a:effectLst/>
      </p:bgPr>
    </p:bg>
    <p:spTree>
      <p:nvGrpSpPr>
        <p:cNvPr id="1" name=""/>
        <p:cNvGrpSpPr/>
        <p:nvPr/>
      </p:nvGrpSpPr>
      <p:grpSpPr>
        <a:xfrm>
          <a:off x="0" y="0"/>
          <a:ext cx="0" cy="0"/>
          <a:chOff x="0" y="0"/>
          <a:chExt cx="0" cy="0"/>
        </a:xfrm>
      </p:grpSpPr>
      <p:sp>
        <p:nvSpPr>
          <p:cNvPr id="10" name="長方形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タイトル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ja-JP" altLang="en-US" noProof="0"/>
              <a:t>マスター タイトルの書式設定</a:t>
            </a:r>
            <a:endParaRPr lang="ja-JP" altLang="en-US" noProof="0" dirty="0"/>
          </a:p>
        </p:txBody>
      </p:sp>
      <p:sp>
        <p:nvSpPr>
          <p:cNvPr id="3" name="テキスト プレースホルダー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ja-JP" altLang="en-US" noProof="0"/>
              <a:t>マスター テキストの書式設定</a:t>
            </a:r>
          </a:p>
        </p:txBody>
      </p:sp>
      <p:cxnSp>
        <p:nvCxnSpPr>
          <p:cNvPr id="9" name="直線​​コネクタ(S)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日付プレースホルダー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r>
              <a:rPr lang="en-US" altLang="ja-JP" noProof="0" dirty="0"/>
              <a:t>2020/2/13</a:t>
            </a:r>
            <a:endParaRPr lang="ja-JP" altLang="en-US" noProof="0" dirty="0"/>
          </a:p>
        </p:txBody>
      </p:sp>
      <p:sp>
        <p:nvSpPr>
          <p:cNvPr id="8" name="フッター プレースホルダー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ja-JP" altLang="en-US" noProof="0" dirty="0"/>
          </a:p>
        </p:txBody>
      </p:sp>
      <p:sp>
        <p:nvSpPr>
          <p:cNvPr id="11" name="スライド番号プレースホルダー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altLang="ja-JP" noProof="0" smtClean="0"/>
              <a:t>‹#›</a:t>
            </a:fld>
            <a:endParaRPr lang="ja-JP" altLang="en-US" noProof="0"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段組">
    <p:spTree>
      <p:nvGrpSpPr>
        <p:cNvPr id="1" name=""/>
        <p:cNvGrpSpPr/>
        <p:nvPr/>
      </p:nvGrpSpPr>
      <p:grpSpPr>
        <a:xfrm>
          <a:off x="0" y="0"/>
          <a:ext cx="0" cy="0"/>
          <a:chOff x="0" y="0"/>
          <a:chExt cx="0" cy="0"/>
        </a:xfrm>
      </p:grpSpPr>
      <p:sp>
        <p:nvSpPr>
          <p:cNvPr id="8" name="タイトル 7"/>
          <p:cNvSpPr>
            <a:spLocks noGrp="1"/>
          </p:cNvSpPr>
          <p:nvPr>
            <p:ph type="title"/>
          </p:nvPr>
        </p:nvSpPr>
        <p:spPr>
          <a:xfrm>
            <a:off x="1097280" y="286603"/>
            <a:ext cx="10058400" cy="1450757"/>
          </a:xfrm>
        </p:spPr>
        <p:txBody>
          <a:bodyPr rtlCol="0"/>
          <a:lstStyle/>
          <a:p>
            <a:pPr rtl="0"/>
            <a:r>
              <a:rPr lang="ja-JP" altLang="en-US" noProof="0"/>
              <a:t>マスター タイトルの書式設定</a:t>
            </a:r>
            <a:endParaRPr lang="ja-JP" altLang="en-US" noProof="0" dirty="0"/>
          </a:p>
        </p:txBody>
      </p:sp>
      <p:sp>
        <p:nvSpPr>
          <p:cNvPr id="3" name="コンテンツ プレースホルダー 2"/>
          <p:cNvSpPr>
            <a:spLocks noGrp="1"/>
          </p:cNvSpPr>
          <p:nvPr>
            <p:ph sz="half" idx="1"/>
          </p:nvPr>
        </p:nvSpPr>
        <p:spPr>
          <a:xfrm>
            <a:off x="1097280" y="2120900"/>
            <a:ext cx="4639736" cy="3748193"/>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4" name="コンテンツ プレースホルダー 3"/>
          <p:cNvSpPr>
            <a:spLocks noGrp="1"/>
          </p:cNvSpPr>
          <p:nvPr>
            <p:ph sz="half" idx="2"/>
          </p:nvPr>
        </p:nvSpPr>
        <p:spPr>
          <a:xfrm>
            <a:off x="6515944" y="2120900"/>
            <a:ext cx="4639736" cy="3748194"/>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2" name="日付プレースホルダー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r>
              <a:rPr lang="en-US" altLang="ja-JP" noProof="0" dirty="0"/>
              <a:t>2020/2/13</a:t>
            </a:r>
            <a:endParaRPr lang="ja-JP" altLang="en-US" noProof="0" dirty="0"/>
          </a:p>
        </p:txBody>
      </p:sp>
      <p:sp>
        <p:nvSpPr>
          <p:cNvPr id="9" name="フッター プレースホルダー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ja-JP" altLang="en-US" noProof="0" dirty="0"/>
          </a:p>
        </p:txBody>
      </p:sp>
      <p:sp>
        <p:nvSpPr>
          <p:cNvPr id="10" name="スライド番号プレースホルダー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altLang="ja-JP" noProof="0" smtClean="0"/>
              <a:t>‹#›</a:t>
            </a:fld>
            <a:endParaRPr lang="ja-JP" altLang="en-US" noProof="0"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タイトル 9"/>
          <p:cNvSpPr>
            <a:spLocks noGrp="1"/>
          </p:cNvSpPr>
          <p:nvPr>
            <p:ph type="title"/>
          </p:nvPr>
        </p:nvSpPr>
        <p:spPr>
          <a:xfrm>
            <a:off x="1097280" y="286603"/>
            <a:ext cx="10058400" cy="1450757"/>
          </a:xfrm>
        </p:spPr>
        <p:txBody>
          <a:bodyPr rtlCol="0"/>
          <a:lstStyle/>
          <a:p>
            <a:pPr rtl="0"/>
            <a:r>
              <a:rPr lang="ja-JP" altLang="en-US" noProof="0"/>
              <a:t>マスター タイトルの書式設定</a:t>
            </a:r>
            <a:endParaRPr lang="ja-JP" altLang="en-US" noProof="0" dirty="0"/>
          </a:p>
        </p:txBody>
      </p:sp>
      <p:sp>
        <p:nvSpPr>
          <p:cNvPr id="3" name="テキスト プレースホルダー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a:t>マスター テキストの書式設定</a:t>
            </a:r>
          </a:p>
        </p:txBody>
      </p:sp>
      <p:sp>
        <p:nvSpPr>
          <p:cNvPr id="4" name="コンテンツ プレースホルダー 3"/>
          <p:cNvSpPr>
            <a:spLocks noGrp="1"/>
          </p:cNvSpPr>
          <p:nvPr>
            <p:ph sz="half" idx="2"/>
          </p:nvPr>
        </p:nvSpPr>
        <p:spPr>
          <a:xfrm>
            <a:off x="1097280" y="2958274"/>
            <a:ext cx="4639736" cy="2910821"/>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5" name="テキスト プレースホルダー 4"/>
          <p:cNvSpPr>
            <a:spLocks noGrp="1"/>
          </p:cNvSpPr>
          <p:nvPr>
            <p:ph type="body" sz="quarter" idx="3"/>
          </p:nvPr>
        </p:nvSpPr>
        <p:spPr>
          <a:xfrm>
            <a:off x="6515944" y="2057400"/>
            <a:ext cx="4639736" cy="736282"/>
          </a:xfrm>
        </p:spPr>
        <p:txBody>
          <a:bodyPr lIns="91440" rIns="91440" rtlCol="0" anchor="ctr">
            <a:normAutofit/>
          </a:bodyPr>
          <a:lstStyle>
            <a:lvl1pPr marL="0" indent="0" rtl="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a:t>マスター テキストの書式設定</a:t>
            </a:r>
          </a:p>
        </p:txBody>
      </p:sp>
      <p:sp>
        <p:nvSpPr>
          <p:cNvPr id="6" name="コンテンツ プレースホルダー 5"/>
          <p:cNvSpPr>
            <a:spLocks noGrp="1"/>
          </p:cNvSpPr>
          <p:nvPr>
            <p:ph sz="quarter" idx="4"/>
          </p:nvPr>
        </p:nvSpPr>
        <p:spPr>
          <a:xfrm>
            <a:off x="6515944" y="2958273"/>
            <a:ext cx="4639736" cy="2910821"/>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2" name="日付プレースホルダー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r>
              <a:rPr lang="en-US" altLang="ja-JP" noProof="0" dirty="0"/>
              <a:t>2020/2/13</a:t>
            </a:r>
            <a:endParaRPr lang="ja-JP" altLang="en-US" noProof="0" dirty="0"/>
          </a:p>
        </p:txBody>
      </p:sp>
      <p:sp>
        <p:nvSpPr>
          <p:cNvPr id="11" name="フッター プレースホルダー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ja-JP" altLang="en-US" noProof="0" dirty="0"/>
          </a:p>
        </p:txBody>
      </p:sp>
      <p:sp>
        <p:nvSpPr>
          <p:cNvPr id="12" name="スライド番号プレースホルダー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altLang="ja-JP" noProof="0" smtClean="0"/>
              <a:t>‹#›</a:t>
            </a:fld>
            <a:endParaRPr lang="ja-JP" altLang="en-US" noProof="0"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p>
            <a:pPr rtl="0"/>
            <a:r>
              <a:rPr lang="ja-JP" altLang="en-US" noProof="0"/>
              <a:t>マスター タイトルの書式設定</a:t>
            </a:r>
            <a:endParaRPr lang="ja-JP" altLang="en-US" noProof="0" dirty="0"/>
          </a:p>
        </p:txBody>
      </p:sp>
      <p:sp>
        <p:nvSpPr>
          <p:cNvPr id="6" name="日付プレースホルダー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r>
              <a:rPr lang="en-US" altLang="ja-JP" noProof="0" dirty="0"/>
              <a:t>2020/2/13</a:t>
            </a:r>
            <a:endParaRPr lang="ja-JP" altLang="en-US" noProof="0" dirty="0"/>
          </a:p>
        </p:txBody>
      </p:sp>
      <p:sp>
        <p:nvSpPr>
          <p:cNvPr id="7" name="フッター プレースホルダー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ja-JP" altLang="en-US" noProof="0" dirty="0"/>
          </a:p>
        </p:txBody>
      </p:sp>
      <p:sp>
        <p:nvSpPr>
          <p:cNvPr id="8" name="スライド番号プレースホルダー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altLang="ja-JP" noProof="0" smtClean="0"/>
              <a:t>‹#›</a:t>
            </a:fld>
            <a:endParaRPr lang="ja-JP" altLang="en-US" noProof="0"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10" name="長方形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日付プレースホルダー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r>
              <a:rPr lang="en-US" altLang="ja-JP" noProof="0" dirty="0"/>
              <a:t>2020/2/13</a:t>
            </a:r>
            <a:endParaRPr lang="ja-JP" altLang="en-US" noProof="0" dirty="0"/>
          </a:p>
        </p:txBody>
      </p:sp>
      <p:sp>
        <p:nvSpPr>
          <p:cNvPr id="3" name="フッター プレースホルダー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ja-JP" altLang="en-US" noProof="0" dirty="0"/>
          </a:p>
        </p:txBody>
      </p:sp>
      <p:sp>
        <p:nvSpPr>
          <p:cNvPr id="4" name="スライド番号プレースホルダー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altLang="ja-JP" noProof="0" smtClean="0"/>
              <a:t>‹#›</a:t>
            </a:fld>
            <a:endParaRPr lang="ja-JP" altLang="en-US" noProof="0"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キャプション付きのコンテンツ">
    <p:spTree>
      <p:nvGrpSpPr>
        <p:cNvPr id="1" name=""/>
        <p:cNvGrpSpPr/>
        <p:nvPr/>
      </p:nvGrpSpPr>
      <p:grpSpPr>
        <a:xfrm>
          <a:off x="0" y="0"/>
          <a:ext cx="0" cy="0"/>
          <a:chOff x="0" y="0"/>
          <a:chExt cx="0" cy="0"/>
        </a:xfrm>
      </p:grpSpPr>
      <p:sp>
        <p:nvSpPr>
          <p:cNvPr id="8" name="長方形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タイトル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ja-JP" altLang="en-US" noProof="0"/>
              <a:t>マスター タイトルの書式設定</a:t>
            </a:r>
            <a:endParaRPr lang="ja-JP" altLang="en-US" noProof="0" dirty="0"/>
          </a:p>
        </p:txBody>
      </p:sp>
      <p:sp>
        <p:nvSpPr>
          <p:cNvPr id="3" name="コンテンツ プレースホルダー 2"/>
          <p:cNvSpPr>
            <a:spLocks noGrp="1"/>
          </p:cNvSpPr>
          <p:nvPr>
            <p:ph idx="1"/>
          </p:nvPr>
        </p:nvSpPr>
        <p:spPr>
          <a:xfrm>
            <a:off x="5458984" y="812799"/>
            <a:ext cx="5928344" cy="5294757"/>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4" name="テキスト プレースホルダー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ja-JP" altLang="en-US" noProof="0"/>
              <a:t>マスター テキストの書式設定</a:t>
            </a:r>
          </a:p>
        </p:txBody>
      </p:sp>
      <p:sp>
        <p:nvSpPr>
          <p:cNvPr id="5" name="日付プレースホルダー 4"/>
          <p:cNvSpPr>
            <a:spLocks noGrp="1"/>
          </p:cNvSpPr>
          <p:nvPr>
            <p:ph type="dt" sz="half" idx="10"/>
          </p:nvPr>
        </p:nvSpPr>
        <p:spPr>
          <a:xfrm>
            <a:off x="643464" y="6446520"/>
            <a:ext cx="3517568" cy="365125"/>
          </a:xfrm>
        </p:spPr>
        <p:txBody>
          <a:bodyPr rtlCol="0"/>
          <a:lstStyle>
            <a:lvl1pPr algn="l">
              <a:defRPr/>
            </a:lvl1pPr>
          </a:lstStyle>
          <a:p>
            <a:pPr rtl="0"/>
            <a:r>
              <a:rPr lang="en-US" altLang="ja-JP" noProof="0" dirty="0"/>
              <a:t>2020/2/13</a:t>
            </a:r>
            <a:endParaRPr lang="ja-JP" altLang="en-US" noProof="0" dirty="0"/>
          </a:p>
        </p:txBody>
      </p:sp>
      <p:sp>
        <p:nvSpPr>
          <p:cNvPr id="6" name="フッター プレースホルダー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ja-JP" altLang="en-US" noProof="0" dirty="0"/>
          </a:p>
        </p:txBody>
      </p:sp>
      <p:sp>
        <p:nvSpPr>
          <p:cNvPr id="7" name="スライド番号プレースホルダー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altLang="ja-JP" noProof="0" smtClean="0"/>
              <a:pPr/>
              <a:t>‹#›</a:t>
            </a:fld>
            <a:endParaRPr lang="ja-JP" altLang="en-US" noProof="0"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キャプション付きの図">
    <p:spTree>
      <p:nvGrpSpPr>
        <p:cNvPr id="1" name=""/>
        <p:cNvGrpSpPr/>
        <p:nvPr/>
      </p:nvGrpSpPr>
      <p:grpSpPr>
        <a:xfrm>
          <a:off x="0" y="0"/>
          <a:ext cx="0" cy="0"/>
          <a:chOff x="0" y="0"/>
          <a:chExt cx="0" cy="0"/>
        </a:xfrm>
      </p:grpSpPr>
      <p:sp>
        <p:nvSpPr>
          <p:cNvPr id="8" name="長方形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図プレースホルダー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ja-JP" altLang="en-US" noProof="0"/>
              <a:t>アイコンをクリックして図を追加</a:t>
            </a:r>
            <a:endParaRPr lang="ja-JP" altLang="en-US" noProof="0" dirty="0"/>
          </a:p>
        </p:txBody>
      </p:sp>
      <p:sp>
        <p:nvSpPr>
          <p:cNvPr id="2" name="タイトル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ja-JP" altLang="en-US" noProof="0"/>
              <a:t>マスター タイトルの書式設定</a:t>
            </a:r>
            <a:endParaRPr lang="ja-JP" altLang="en-US" noProof="0" dirty="0"/>
          </a:p>
        </p:txBody>
      </p:sp>
      <p:sp>
        <p:nvSpPr>
          <p:cNvPr id="4" name="テキスト プレースホルダー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ja-JP" altLang="en-US" noProof="0"/>
              <a:t>マスター テキストの書式設定</a:t>
            </a:r>
          </a:p>
        </p:txBody>
      </p:sp>
      <p:sp>
        <p:nvSpPr>
          <p:cNvPr id="5" name="日付プレースホルダー 4"/>
          <p:cNvSpPr>
            <a:spLocks noGrp="1"/>
          </p:cNvSpPr>
          <p:nvPr>
            <p:ph type="dt" sz="half" idx="10"/>
          </p:nvPr>
        </p:nvSpPr>
        <p:spPr/>
        <p:txBody>
          <a:bodyPr rtlCol="0"/>
          <a:lstStyle>
            <a:lvl1pPr>
              <a:defRPr/>
            </a:lvl1pPr>
          </a:lstStyle>
          <a:p>
            <a:pPr rtl="0"/>
            <a:r>
              <a:rPr lang="en-US" altLang="ja-JP" noProof="0" dirty="0"/>
              <a:t>2020/2/13</a:t>
            </a:r>
            <a:endParaRPr lang="ja-JP" altLang="en-US" noProof="0" dirty="0"/>
          </a:p>
        </p:txBody>
      </p:sp>
      <p:sp>
        <p:nvSpPr>
          <p:cNvPr id="6" name="フッター プレースホルダー 5"/>
          <p:cNvSpPr>
            <a:spLocks noGrp="1"/>
          </p:cNvSpPr>
          <p:nvPr>
            <p:ph type="ftr" sz="quarter" idx="11"/>
          </p:nvPr>
        </p:nvSpPr>
        <p:spPr>
          <a:xfrm>
            <a:off x="1097279" y="6446838"/>
            <a:ext cx="6818262" cy="365125"/>
          </a:xfrm>
        </p:spPr>
        <p:txBody>
          <a:bodyPr rtlCol="0"/>
          <a:lstStyle/>
          <a:p>
            <a:pPr algn="l" rtl="0"/>
            <a:endParaRPr lang="ja-JP" altLang="en-US" noProof="0" dirty="0"/>
          </a:p>
        </p:txBody>
      </p:sp>
      <p:sp>
        <p:nvSpPr>
          <p:cNvPr id="7" name="スライド番号プレースホルダー 6"/>
          <p:cNvSpPr>
            <a:spLocks noGrp="1"/>
          </p:cNvSpPr>
          <p:nvPr>
            <p:ph type="sldNum" sz="quarter" idx="12"/>
          </p:nvPr>
        </p:nvSpPr>
        <p:spPr/>
        <p:txBody>
          <a:bodyPr rtlCol="0"/>
          <a:lstStyle/>
          <a:p>
            <a:pPr rtl="0"/>
            <a:fld id="{3A98EE3D-8CD1-4C3F-BD1C-C98C9596463C}" type="slidenum">
              <a:rPr lang="en-US" altLang="ja-JP" noProof="0" smtClean="0"/>
              <a:t>‹#›</a:t>
            </a:fld>
            <a:endParaRPr lang="ja-JP" altLang="en-US" noProof="0"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長方形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タイトル プレースホルダー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ja-JP" altLang="en-US" noProof="0" dirty="0"/>
              <a:t>マスター タイトルの書式設定</a:t>
            </a:r>
          </a:p>
        </p:txBody>
      </p:sp>
      <p:sp>
        <p:nvSpPr>
          <p:cNvPr id="3" name="テキスト プレースホルダー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ja-JP" altLang="en-US" noProof="0" dirty="0"/>
              <a:t>マスター テキストの書式設定</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4" name="日付プレースホルダー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latin typeface="Meiryo UI" panose="020B0604030504040204" pitchFamily="50" charset="-128"/>
                <a:ea typeface="Meiryo UI" panose="020B0604030504040204" pitchFamily="50" charset="-128"/>
              </a:defRPr>
            </a:lvl1pPr>
          </a:lstStyle>
          <a:p>
            <a:r>
              <a:rPr lang="en-US" altLang="ja-JP" noProof="0" dirty="0"/>
              <a:t>2020/2/13</a:t>
            </a:r>
            <a:endParaRPr lang="ja-JP" altLang="en-US" noProof="0" dirty="0"/>
          </a:p>
        </p:txBody>
      </p:sp>
      <p:sp>
        <p:nvSpPr>
          <p:cNvPr id="5" name="フッター プレースホルダー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latin typeface="Meiryo UI" panose="020B0604030504040204" pitchFamily="50" charset="-128"/>
                <a:ea typeface="Meiryo UI" panose="020B0604030504040204" pitchFamily="50" charset="-128"/>
              </a:defRPr>
            </a:lvl1pPr>
          </a:lstStyle>
          <a:p>
            <a:endParaRPr lang="ja-JP" altLang="en-US" noProof="0" dirty="0"/>
          </a:p>
        </p:txBody>
      </p:sp>
      <p:sp>
        <p:nvSpPr>
          <p:cNvPr id="6" name="スライド番号プレースホルダー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latin typeface="Meiryo UI" panose="020B0604030504040204" pitchFamily="50" charset="-128"/>
                <a:ea typeface="Meiryo UI" panose="020B0604030504040204" pitchFamily="50" charset="-128"/>
              </a:defRPr>
            </a:lvl1pPr>
          </a:lstStyle>
          <a:p>
            <a:fld id="{3A98EE3D-8CD1-4C3F-BD1C-C98C9596463C}" type="slidenum">
              <a:rPr lang="en-US" altLang="ja-JP" noProof="0" smtClean="0"/>
              <a:pPr/>
              <a:t>‹#›</a:t>
            </a:fld>
            <a:endParaRPr lang="ja-JP" altLang="en-US" noProof="0" dirty="0"/>
          </a:p>
        </p:txBody>
      </p:sp>
      <p:cxnSp>
        <p:nvCxnSpPr>
          <p:cNvPr id="10" name="直線​​コネクタ(S)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kumimoji="1" sz="4700" i="0" kern="1200" spc="-50" baseline="0">
          <a:solidFill>
            <a:schemeClr val="tx1">
              <a:lumMod val="75000"/>
              <a:lumOff val="25000"/>
            </a:schemeClr>
          </a:solidFill>
          <a:latin typeface="Meiryo UI" panose="020B0604030504040204" pitchFamily="50" charset="-128"/>
          <a:ea typeface="Meiryo UI" panose="020B0604030504040204" pitchFamily="50" charset="-128"/>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kumimoji="1" sz="1900" kern="1200">
          <a:solidFill>
            <a:schemeClr val="tx1">
              <a:lumMod val="75000"/>
              <a:lumOff val="25000"/>
            </a:schemeClr>
          </a:solidFill>
          <a:latin typeface="Meiryo UI" panose="020B0604030504040204" pitchFamily="50" charset="-128"/>
          <a:ea typeface="Meiryo UI" panose="020B0604030504040204" pitchFamily="50" charset="-128"/>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kumimoji="1" sz="1700" kern="1200">
          <a:solidFill>
            <a:schemeClr val="tx1">
              <a:lumMod val="75000"/>
              <a:lumOff val="25000"/>
            </a:schemeClr>
          </a:solidFill>
          <a:latin typeface="Meiryo UI" panose="020B0604030504040204" pitchFamily="50" charset="-128"/>
          <a:ea typeface="Meiryo UI" panose="020B0604030504040204" pitchFamily="50" charset="-128"/>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kumimoji="1" sz="1300" kern="1200">
          <a:solidFill>
            <a:schemeClr val="tx1">
              <a:lumMod val="75000"/>
              <a:lumOff val="25000"/>
            </a:schemeClr>
          </a:solidFill>
          <a:latin typeface="Meiryo UI" panose="020B0604030504040204" pitchFamily="50" charset="-128"/>
          <a:ea typeface="Meiryo UI" panose="020B0604030504040204" pitchFamily="50" charset="-128"/>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kumimoji="1" sz="1300" kern="1200">
          <a:solidFill>
            <a:schemeClr val="tx1">
              <a:lumMod val="75000"/>
              <a:lumOff val="25000"/>
            </a:schemeClr>
          </a:solidFill>
          <a:latin typeface="Meiryo UI" panose="020B0604030504040204" pitchFamily="50" charset="-128"/>
          <a:ea typeface="Meiryo UI" panose="020B0604030504040204" pitchFamily="50" charset="-128"/>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kumimoji="1" sz="1300" kern="1200">
          <a:solidFill>
            <a:schemeClr val="tx1">
              <a:lumMod val="75000"/>
              <a:lumOff val="25000"/>
            </a:schemeClr>
          </a:solidFill>
          <a:latin typeface="Meiryo UI" panose="020B0604030504040204" pitchFamily="50" charset="-128"/>
          <a:ea typeface="Meiryo UI" panose="020B0604030504040204" pitchFamily="50" charset="-128"/>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jfif"/></Relationships>
</file>

<file path=ppt/slides/_rels/slide2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長方形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ja-JP" altLang="en-US" sz="1800" b="0" i="0" u="none" strike="noStrike" kern="1200" cap="none" spc="0" normalizeH="0" baseline="0" dirty="0">
              <a:ln>
                <a:noFill/>
              </a:ln>
              <a:solidFill>
                <a:srgbClr val="FFFFFF"/>
              </a:solidFill>
              <a:effectLst/>
              <a:uLnTx/>
              <a:uFillTx/>
              <a:latin typeface="Meiryo UI" panose="020B0604030504040204" pitchFamily="50" charset="-128"/>
              <a:ea typeface="Meiryo UI" panose="020B0604030504040204" pitchFamily="50" charset="-128"/>
            </a:endParaRPr>
          </a:p>
        </p:txBody>
      </p:sp>
      <p:pic>
        <p:nvPicPr>
          <p:cNvPr id="4" name="画像 3" descr="紙と鉛筆のクローズ アップ">
            <a:extLst>
              <a:ext uri="{FF2B5EF4-FFF2-40B4-BE49-F238E27FC236}">
                <a16:creationId xmlns:a16="http://schemas.microsoft.com/office/drawing/2014/main" id="{65810330-F0B5-43C9-BC34-094FFB5C0529}"/>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長方形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ja-JP" altLang="en-US" sz="1800" b="0" i="0" u="none" strike="noStrike" kern="1200" cap="none" spc="0" normalizeH="0" baseline="0" dirty="0">
              <a:ln>
                <a:noFill/>
              </a:ln>
              <a:solidFill>
                <a:srgbClr val="FFFFFF"/>
              </a:solidFill>
              <a:effectLst/>
              <a:uLnTx/>
              <a:uFillTx/>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9AB2EA78-AEB3-469B-9025-3B17201A457B}"/>
              </a:ext>
            </a:extLst>
          </p:cNvPr>
          <p:cNvSpPr>
            <a:spLocks noGrp="1"/>
          </p:cNvSpPr>
          <p:nvPr>
            <p:ph type="ctrTitle"/>
          </p:nvPr>
        </p:nvSpPr>
        <p:spPr>
          <a:xfrm>
            <a:off x="8020050" y="1475234"/>
            <a:ext cx="3448050" cy="2901694"/>
          </a:xfrm>
        </p:spPr>
        <p:txBody>
          <a:bodyPr rtlCol="0" anchor="b">
            <a:normAutofit/>
          </a:bodyPr>
          <a:lstStyle/>
          <a:p>
            <a:r>
              <a:rPr lang="ja-JP" altLang="en-US" sz="3600" dirty="0">
                <a:solidFill>
                  <a:schemeClr val="tx1"/>
                </a:solidFill>
                <a:latin typeface="Meiryo UI" panose="020B0604030504040204" pitchFamily="50" charset="-128"/>
                <a:ea typeface="Meiryo UI" panose="020B0604030504040204" pitchFamily="50" charset="-128"/>
              </a:rPr>
              <a:t>感情認識に基づく対話システムのための</a:t>
            </a:r>
            <a:br>
              <a:rPr lang="en-US" altLang="ja-JP" sz="3600" dirty="0">
                <a:solidFill>
                  <a:schemeClr val="tx1"/>
                </a:solidFill>
                <a:latin typeface="Meiryo UI" panose="020B0604030504040204" pitchFamily="50" charset="-128"/>
                <a:ea typeface="Meiryo UI" panose="020B0604030504040204" pitchFamily="50" charset="-128"/>
              </a:rPr>
            </a:br>
            <a:r>
              <a:rPr lang="en-US" altLang="ja-JP" sz="3600" dirty="0">
                <a:solidFill>
                  <a:schemeClr val="tx1"/>
                </a:solidFill>
                <a:latin typeface="Meiryo UI" panose="020B0604030504040204" pitchFamily="50" charset="-128"/>
                <a:ea typeface="Meiryo UI" panose="020B0604030504040204" pitchFamily="50" charset="-128"/>
              </a:rPr>
              <a:t>VAD</a:t>
            </a:r>
            <a:r>
              <a:rPr lang="ja-JP" altLang="en-US" sz="3600" dirty="0">
                <a:solidFill>
                  <a:schemeClr val="tx1"/>
                </a:solidFill>
                <a:latin typeface="Meiryo UI" panose="020B0604030504040204" pitchFamily="50" charset="-128"/>
                <a:ea typeface="Meiryo UI" panose="020B0604030504040204" pitchFamily="50" charset="-128"/>
              </a:rPr>
              <a:t>評価モデル</a:t>
            </a:r>
            <a:endParaRPr lang="en-US" altLang="ja-JP" sz="3600" dirty="0">
              <a:solidFill>
                <a:schemeClr val="tx1"/>
              </a:solidFill>
              <a:latin typeface="Meiryo UI" panose="020B0604030504040204" pitchFamily="50" charset="-128"/>
              <a:ea typeface="Meiryo UI" panose="020B0604030504040204" pitchFamily="50" charset="-128"/>
            </a:endParaRPr>
          </a:p>
        </p:txBody>
      </p:sp>
      <p:sp>
        <p:nvSpPr>
          <p:cNvPr id="3" name="サブタイトル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rtlCol="0" anchor="t">
            <a:normAutofit/>
          </a:bodyPr>
          <a:lstStyle/>
          <a:p>
            <a:pPr rtl="0">
              <a:lnSpc>
                <a:spcPct val="100000"/>
              </a:lnSpc>
            </a:pPr>
            <a:r>
              <a:rPr lang="en-US" altLang="ja-JP" sz="1600" dirty="0">
                <a:latin typeface="Meiryo UI" panose="020B0604030504040204" pitchFamily="50" charset="-128"/>
                <a:ea typeface="Meiryo UI" panose="020B0604030504040204" pitchFamily="50" charset="-128"/>
              </a:rPr>
              <a:t>9LDI1101</a:t>
            </a:r>
          </a:p>
          <a:p>
            <a:pPr rtl="0">
              <a:lnSpc>
                <a:spcPct val="100000"/>
              </a:lnSpc>
            </a:pPr>
            <a:r>
              <a:rPr lang="en-US" altLang="ja-JP" sz="1600" dirty="0">
                <a:latin typeface="Meiryo UI" panose="020B0604030504040204" pitchFamily="50" charset="-128"/>
                <a:ea typeface="Meiryo UI" panose="020B0604030504040204" pitchFamily="50" charset="-128"/>
              </a:rPr>
              <a:t>Siwon Seo</a:t>
            </a:r>
          </a:p>
        </p:txBody>
      </p:sp>
      <p:cxnSp>
        <p:nvCxnSpPr>
          <p:cNvPr id="37" name="直線​​コネクタ(S)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長方形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4DF43C1-59A2-B264-3605-C9460C720029}"/>
              </a:ext>
            </a:extLst>
          </p:cNvPr>
          <p:cNvSpPr>
            <a:spLocks noGrp="1"/>
          </p:cNvSpPr>
          <p:nvPr>
            <p:ph type="title"/>
          </p:nvPr>
        </p:nvSpPr>
        <p:spPr/>
        <p:txBody>
          <a:bodyPr/>
          <a:lstStyle/>
          <a:p>
            <a:r>
              <a:rPr kumimoji="1" lang="en-US" altLang="ja-JP" dirty="0"/>
              <a:t>Transformer</a:t>
            </a:r>
            <a:r>
              <a:rPr kumimoji="1" lang="ja-JP" altLang="en-US" dirty="0"/>
              <a:t>の構造</a:t>
            </a:r>
          </a:p>
        </p:txBody>
      </p:sp>
      <p:pic>
        <p:nvPicPr>
          <p:cNvPr id="1026" name="Picture 2">
            <a:extLst>
              <a:ext uri="{FF2B5EF4-FFF2-40B4-BE49-F238E27FC236}">
                <a16:creationId xmlns:a16="http://schemas.microsoft.com/office/drawing/2014/main" id="{A968F166-93D6-A9DA-D255-D23642FCC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0" y="2362200"/>
            <a:ext cx="5629275" cy="2133600"/>
          </a:xfrm>
          <a:prstGeom prst="rect">
            <a:avLst/>
          </a:prstGeom>
          <a:noFill/>
          <a:extLst>
            <a:ext uri="{909E8E84-426E-40DD-AFC4-6F175D3DCCD1}">
              <a14:hiddenFill xmlns:a14="http://schemas.microsoft.com/office/drawing/2010/main">
                <a:solidFill>
                  <a:srgbClr val="FFFFFF"/>
                </a:solidFill>
              </a14:hiddenFill>
            </a:ext>
          </a:extLst>
        </p:spPr>
      </p:pic>
      <p:sp>
        <p:nvSpPr>
          <p:cNvPr id="4" name="四角形: 角を丸くする 3">
            <a:extLst>
              <a:ext uri="{FF2B5EF4-FFF2-40B4-BE49-F238E27FC236}">
                <a16:creationId xmlns:a16="http://schemas.microsoft.com/office/drawing/2014/main" id="{FEB4F759-5E42-53FE-6108-3778E5A52105}"/>
              </a:ext>
            </a:extLst>
          </p:cNvPr>
          <p:cNvSpPr/>
          <p:nvPr/>
        </p:nvSpPr>
        <p:spPr>
          <a:xfrm>
            <a:off x="8026400" y="2616200"/>
            <a:ext cx="965200" cy="3810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四角形: 角を丸くする 4">
            <a:extLst>
              <a:ext uri="{FF2B5EF4-FFF2-40B4-BE49-F238E27FC236}">
                <a16:creationId xmlns:a16="http://schemas.microsoft.com/office/drawing/2014/main" id="{F1EE2BFF-2B56-C73D-EC15-B0EAB9091541}"/>
              </a:ext>
            </a:extLst>
          </p:cNvPr>
          <p:cNvSpPr/>
          <p:nvPr/>
        </p:nvSpPr>
        <p:spPr>
          <a:xfrm>
            <a:off x="8026400" y="3162300"/>
            <a:ext cx="965200" cy="3810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四角形: 角を丸くする 5">
            <a:extLst>
              <a:ext uri="{FF2B5EF4-FFF2-40B4-BE49-F238E27FC236}">
                <a16:creationId xmlns:a16="http://schemas.microsoft.com/office/drawing/2014/main" id="{63D13EFF-8257-6B95-42C5-8B58188EB7C5}"/>
              </a:ext>
            </a:extLst>
          </p:cNvPr>
          <p:cNvSpPr/>
          <p:nvPr/>
        </p:nvSpPr>
        <p:spPr>
          <a:xfrm>
            <a:off x="8026400" y="3708400"/>
            <a:ext cx="965200" cy="3810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四角形: 角を丸くする 6">
            <a:extLst>
              <a:ext uri="{FF2B5EF4-FFF2-40B4-BE49-F238E27FC236}">
                <a16:creationId xmlns:a16="http://schemas.microsoft.com/office/drawing/2014/main" id="{B8A30010-EBD4-B572-0267-50EABD8557A1}"/>
              </a:ext>
            </a:extLst>
          </p:cNvPr>
          <p:cNvSpPr/>
          <p:nvPr/>
        </p:nvSpPr>
        <p:spPr>
          <a:xfrm>
            <a:off x="8026400" y="4254500"/>
            <a:ext cx="965200" cy="3810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四角形: 角を丸くする 7">
            <a:extLst>
              <a:ext uri="{FF2B5EF4-FFF2-40B4-BE49-F238E27FC236}">
                <a16:creationId xmlns:a16="http://schemas.microsoft.com/office/drawing/2014/main" id="{4FC3C3EF-6DBD-EFA0-DD9E-FAC0E67CBF1A}"/>
              </a:ext>
            </a:extLst>
          </p:cNvPr>
          <p:cNvSpPr/>
          <p:nvPr/>
        </p:nvSpPr>
        <p:spPr>
          <a:xfrm>
            <a:off x="8026400" y="4800600"/>
            <a:ext cx="965200" cy="3810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四角形: 角を丸くする 8">
            <a:extLst>
              <a:ext uri="{FF2B5EF4-FFF2-40B4-BE49-F238E27FC236}">
                <a16:creationId xmlns:a16="http://schemas.microsoft.com/office/drawing/2014/main" id="{3EF50B70-D172-DB2B-5E25-8A9F8EC5CE4E}"/>
              </a:ext>
            </a:extLst>
          </p:cNvPr>
          <p:cNvSpPr/>
          <p:nvPr/>
        </p:nvSpPr>
        <p:spPr>
          <a:xfrm>
            <a:off x="8026400" y="5346700"/>
            <a:ext cx="965200" cy="3810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四角形: 角を丸くする 9">
            <a:extLst>
              <a:ext uri="{FF2B5EF4-FFF2-40B4-BE49-F238E27FC236}">
                <a16:creationId xmlns:a16="http://schemas.microsoft.com/office/drawing/2014/main" id="{EE21E665-152E-7A45-2B2D-90F86E8B7158}"/>
              </a:ext>
            </a:extLst>
          </p:cNvPr>
          <p:cNvSpPr/>
          <p:nvPr/>
        </p:nvSpPr>
        <p:spPr>
          <a:xfrm>
            <a:off x="9550400" y="2616200"/>
            <a:ext cx="965200" cy="381000"/>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四角形: 角を丸くする 10">
            <a:extLst>
              <a:ext uri="{FF2B5EF4-FFF2-40B4-BE49-F238E27FC236}">
                <a16:creationId xmlns:a16="http://schemas.microsoft.com/office/drawing/2014/main" id="{81FB0218-F8C7-1151-3329-7E4BE078C915}"/>
              </a:ext>
            </a:extLst>
          </p:cNvPr>
          <p:cNvSpPr/>
          <p:nvPr/>
        </p:nvSpPr>
        <p:spPr>
          <a:xfrm>
            <a:off x="9550400" y="3162300"/>
            <a:ext cx="965200" cy="381000"/>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四角形: 角を丸くする 11">
            <a:extLst>
              <a:ext uri="{FF2B5EF4-FFF2-40B4-BE49-F238E27FC236}">
                <a16:creationId xmlns:a16="http://schemas.microsoft.com/office/drawing/2014/main" id="{D3E4A010-B1C0-C6C3-0DA4-9EE5634B1313}"/>
              </a:ext>
            </a:extLst>
          </p:cNvPr>
          <p:cNvSpPr/>
          <p:nvPr/>
        </p:nvSpPr>
        <p:spPr>
          <a:xfrm>
            <a:off x="9550400" y="3708400"/>
            <a:ext cx="965200" cy="381000"/>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四角形: 角を丸くする 12">
            <a:extLst>
              <a:ext uri="{FF2B5EF4-FFF2-40B4-BE49-F238E27FC236}">
                <a16:creationId xmlns:a16="http://schemas.microsoft.com/office/drawing/2014/main" id="{00D7D2C3-2A68-941B-2574-45593DF9CBCF}"/>
              </a:ext>
            </a:extLst>
          </p:cNvPr>
          <p:cNvSpPr/>
          <p:nvPr/>
        </p:nvSpPr>
        <p:spPr>
          <a:xfrm>
            <a:off x="9550400" y="4254500"/>
            <a:ext cx="965200" cy="381000"/>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四角形: 角を丸くする 13">
            <a:extLst>
              <a:ext uri="{FF2B5EF4-FFF2-40B4-BE49-F238E27FC236}">
                <a16:creationId xmlns:a16="http://schemas.microsoft.com/office/drawing/2014/main" id="{E359140D-1C01-44DA-048C-474C4FF93CAC}"/>
              </a:ext>
            </a:extLst>
          </p:cNvPr>
          <p:cNvSpPr/>
          <p:nvPr/>
        </p:nvSpPr>
        <p:spPr>
          <a:xfrm>
            <a:off x="9550400" y="4800600"/>
            <a:ext cx="965200" cy="381000"/>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四角形: 角を丸くする 14">
            <a:extLst>
              <a:ext uri="{FF2B5EF4-FFF2-40B4-BE49-F238E27FC236}">
                <a16:creationId xmlns:a16="http://schemas.microsoft.com/office/drawing/2014/main" id="{D320BA5D-B2A3-DC01-E925-5887A01C98F4}"/>
              </a:ext>
            </a:extLst>
          </p:cNvPr>
          <p:cNvSpPr/>
          <p:nvPr/>
        </p:nvSpPr>
        <p:spPr>
          <a:xfrm>
            <a:off x="9550400" y="5346700"/>
            <a:ext cx="965200" cy="381000"/>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矢印コネクタ 16">
            <a:extLst>
              <a:ext uri="{FF2B5EF4-FFF2-40B4-BE49-F238E27FC236}">
                <a16:creationId xmlns:a16="http://schemas.microsoft.com/office/drawing/2014/main" id="{4974C20A-6FB3-5F06-96C4-D6BA4454E57A}"/>
              </a:ext>
            </a:extLst>
          </p:cNvPr>
          <p:cNvCxnSpPr>
            <a:stCxn id="4" idx="3"/>
            <a:endCxn id="10" idx="1"/>
          </p:cNvCxnSpPr>
          <p:nvPr/>
        </p:nvCxnSpPr>
        <p:spPr>
          <a:xfrm>
            <a:off x="8991600" y="2806700"/>
            <a:ext cx="5588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a:extLst>
              <a:ext uri="{FF2B5EF4-FFF2-40B4-BE49-F238E27FC236}">
                <a16:creationId xmlns:a16="http://schemas.microsoft.com/office/drawing/2014/main" id="{3856D1BD-B4E9-43BD-7DFD-A28A7C35DACA}"/>
              </a:ext>
            </a:extLst>
          </p:cNvPr>
          <p:cNvCxnSpPr>
            <a:stCxn id="4" idx="3"/>
            <a:endCxn id="11" idx="1"/>
          </p:cNvCxnSpPr>
          <p:nvPr/>
        </p:nvCxnSpPr>
        <p:spPr>
          <a:xfrm>
            <a:off x="8991600" y="2806700"/>
            <a:ext cx="558800" cy="5461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582E2D45-445A-E005-6C14-A3A5A84D4D21}"/>
              </a:ext>
            </a:extLst>
          </p:cNvPr>
          <p:cNvCxnSpPr>
            <a:stCxn id="4" idx="3"/>
            <a:endCxn id="12" idx="1"/>
          </p:cNvCxnSpPr>
          <p:nvPr/>
        </p:nvCxnSpPr>
        <p:spPr>
          <a:xfrm>
            <a:off x="8991600" y="2806700"/>
            <a:ext cx="558800" cy="10922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線矢印コネクタ 22">
            <a:extLst>
              <a:ext uri="{FF2B5EF4-FFF2-40B4-BE49-F238E27FC236}">
                <a16:creationId xmlns:a16="http://schemas.microsoft.com/office/drawing/2014/main" id="{833045F5-2330-E17F-57AB-79FC7B3BEFBC}"/>
              </a:ext>
            </a:extLst>
          </p:cNvPr>
          <p:cNvCxnSpPr>
            <a:stCxn id="4" idx="3"/>
            <a:endCxn id="13" idx="1"/>
          </p:cNvCxnSpPr>
          <p:nvPr/>
        </p:nvCxnSpPr>
        <p:spPr>
          <a:xfrm>
            <a:off x="8991600" y="2806700"/>
            <a:ext cx="558800" cy="16383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線矢印コネクタ 24">
            <a:extLst>
              <a:ext uri="{FF2B5EF4-FFF2-40B4-BE49-F238E27FC236}">
                <a16:creationId xmlns:a16="http://schemas.microsoft.com/office/drawing/2014/main" id="{F960F82D-D99A-A7D2-1570-2C27AD68E682}"/>
              </a:ext>
            </a:extLst>
          </p:cNvPr>
          <p:cNvCxnSpPr>
            <a:stCxn id="4" idx="3"/>
            <a:endCxn id="14" idx="1"/>
          </p:cNvCxnSpPr>
          <p:nvPr/>
        </p:nvCxnSpPr>
        <p:spPr>
          <a:xfrm>
            <a:off x="8991600" y="2806700"/>
            <a:ext cx="558800" cy="21844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80E3562C-23C1-0F3D-27C2-C8B94513380F}"/>
              </a:ext>
            </a:extLst>
          </p:cNvPr>
          <p:cNvCxnSpPr>
            <a:stCxn id="4" idx="3"/>
            <a:endCxn id="15" idx="1"/>
          </p:cNvCxnSpPr>
          <p:nvPr/>
        </p:nvCxnSpPr>
        <p:spPr>
          <a:xfrm>
            <a:off x="8991600" y="2806700"/>
            <a:ext cx="558800" cy="27305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矢印: 上 2">
            <a:extLst>
              <a:ext uri="{FF2B5EF4-FFF2-40B4-BE49-F238E27FC236}">
                <a16:creationId xmlns:a16="http://schemas.microsoft.com/office/drawing/2014/main" id="{AD4D9B9E-85B0-FBD7-AB42-DC5BE2D01156}"/>
              </a:ext>
            </a:extLst>
          </p:cNvPr>
          <p:cNvSpPr/>
          <p:nvPr/>
        </p:nvSpPr>
        <p:spPr>
          <a:xfrm>
            <a:off x="8172450" y="5822950"/>
            <a:ext cx="673100" cy="266700"/>
          </a:xfrm>
          <a:prstGeom prst="up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矢印: 上 15">
            <a:extLst>
              <a:ext uri="{FF2B5EF4-FFF2-40B4-BE49-F238E27FC236}">
                <a16:creationId xmlns:a16="http://schemas.microsoft.com/office/drawing/2014/main" id="{18BFE6DF-C7D2-9E01-55A2-BE7236DBB530}"/>
              </a:ext>
            </a:extLst>
          </p:cNvPr>
          <p:cNvSpPr/>
          <p:nvPr/>
        </p:nvSpPr>
        <p:spPr>
          <a:xfrm>
            <a:off x="9696450" y="2247900"/>
            <a:ext cx="673100" cy="266700"/>
          </a:xfrm>
          <a:prstGeom prst="up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ボックス 17">
            <a:extLst>
              <a:ext uri="{FF2B5EF4-FFF2-40B4-BE49-F238E27FC236}">
                <a16:creationId xmlns:a16="http://schemas.microsoft.com/office/drawing/2014/main" id="{3BED894A-E2B5-6E0E-ED6B-C3122010CFB2}"/>
              </a:ext>
            </a:extLst>
          </p:cNvPr>
          <p:cNvSpPr txBox="1"/>
          <p:nvPr/>
        </p:nvSpPr>
        <p:spPr>
          <a:xfrm>
            <a:off x="1264602" y="4891782"/>
            <a:ext cx="5629275" cy="1077218"/>
          </a:xfrm>
          <a:prstGeom prst="rect">
            <a:avLst/>
          </a:prstGeom>
          <a:noFill/>
        </p:spPr>
        <p:txBody>
          <a:bodyPr wrap="square" rtlCol="0">
            <a:spAutoFit/>
          </a:bodyPr>
          <a:lstStyle/>
          <a:p>
            <a:r>
              <a:rPr kumimoji="1" lang="en-US" altLang="ja-JP" sz="3200" dirty="0">
                <a:solidFill>
                  <a:schemeClr val="tx1">
                    <a:lumMod val="75000"/>
                    <a:lumOff val="25000"/>
                  </a:schemeClr>
                </a:solidFill>
                <a:latin typeface="Meiryo UI" panose="020B0604030504040204" pitchFamily="50" charset="-128"/>
                <a:ea typeface="Meiryo UI" panose="020B0604030504040204" pitchFamily="50" charset="-128"/>
              </a:rPr>
              <a:t>RNN</a:t>
            </a:r>
            <a:r>
              <a:rPr kumimoji="1" lang="ja-JP" altLang="en-US" sz="3200" dirty="0">
                <a:solidFill>
                  <a:schemeClr val="tx1">
                    <a:lumMod val="75000"/>
                    <a:lumOff val="25000"/>
                  </a:schemeClr>
                </a:solidFill>
                <a:latin typeface="Meiryo UI" panose="020B0604030504040204" pitchFamily="50" charset="-128"/>
                <a:ea typeface="Meiryo UI" panose="020B0604030504040204" pitchFamily="50" charset="-128"/>
              </a:rPr>
              <a:t>の</a:t>
            </a:r>
            <a:r>
              <a:rPr kumimoji="1" lang="en-US" altLang="ja-JP" sz="3200" dirty="0">
                <a:solidFill>
                  <a:schemeClr val="tx1">
                    <a:lumMod val="75000"/>
                    <a:lumOff val="25000"/>
                  </a:schemeClr>
                </a:solidFill>
                <a:latin typeface="Meiryo UI" panose="020B0604030504040204" pitchFamily="50" charset="-128"/>
                <a:ea typeface="Meiryo UI" panose="020B0604030504040204" pitchFamily="50" charset="-128"/>
              </a:rPr>
              <a:t>time step</a:t>
            </a:r>
            <a:r>
              <a:rPr kumimoji="1" lang="ja-JP" altLang="en-US" sz="3200" dirty="0">
                <a:solidFill>
                  <a:schemeClr val="tx1">
                    <a:lumMod val="75000"/>
                    <a:lumOff val="25000"/>
                  </a:schemeClr>
                </a:solidFill>
                <a:latin typeface="Meiryo UI" panose="020B0604030504040204" pitchFamily="50" charset="-128"/>
                <a:ea typeface="Meiryo UI" panose="020B0604030504040204" pitchFamily="50" charset="-128"/>
              </a:rPr>
              <a:t>の代わりに</a:t>
            </a:r>
            <a:r>
              <a:rPr kumimoji="1" lang="en-US" altLang="ja-JP" sz="3200" dirty="0">
                <a:solidFill>
                  <a:schemeClr val="tx1">
                    <a:lumMod val="75000"/>
                    <a:lumOff val="25000"/>
                  </a:schemeClr>
                </a:solidFill>
                <a:latin typeface="Meiryo UI" panose="020B0604030504040204" pitchFamily="50" charset="-128"/>
                <a:ea typeface="Meiryo UI" panose="020B0604030504040204" pitchFamily="50" charset="-128"/>
              </a:rPr>
              <a:t>Encoder </a:t>
            </a:r>
            <a:r>
              <a:rPr kumimoji="1" lang="ja-JP" altLang="en-US" sz="3200" dirty="0">
                <a:solidFill>
                  <a:schemeClr val="tx1">
                    <a:lumMod val="75000"/>
                    <a:lumOff val="25000"/>
                  </a:schemeClr>
                </a:solidFill>
                <a:latin typeface="Meiryo UI" panose="020B0604030504040204" pitchFamily="50" charset="-128"/>
                <a:ea typeface="Meiryo UI" panose="020B0604030504040204" pitchFamily="50" charset="-128"/>
              </a:rPr>
              <a:t>と</a:t>
            </a:r>
            <a:r>
              <a:rPr kumimoji="1" lang="en-US" altLang="ja-JP" sz="3200" dirty="0">
                <a:solidFill>
                  <a:schemeClr val="tx1">
                    <a:lumMod val="75000"/>
                    <a:lumOff val="25000"/>
                  </a:schemeClr>
                </a:solidFill>
                <a:latin typeface="Meiryo UI" panose="020B0604030504040204" pitchFamily="50" charset="-128"/>
                <a:ea typeface="Meiryo UI" panose="020B0604030504040204" pitchFamily="50" charset="-128"/>
              </a:rPr>
              <a:t>Decoder</a:t>
            </a:r>
            <a:r>
              <a:rPr kumimoji="1" lang="ja-JP" altLang="en-US" sz="3200" dirty="0">
                <a:solidFill>
                  <a:schemeClr val="tx1">
                    <a:lumMod val="75000"/>
                    <a:lumOff val="25000"/>
                  </a:schemeClr>
                </a:solidFill>
                <a:latin typeface="Meiryo UI" panose="020B0604030504040204" pitchFamily="50" charset="-128"/>
                <a:ea typeface="Meiryo UI" panose="020B0604030504040204" pitchFamily="50" charset="-128"/>
              </a:rPr>
              <a:t>を積層</a:t>
            </a:r>
            <a:endParaRPr kumimoji="1" lang="en-US" altLang="ja-JP" sz="3200" dirty="0">
              <a:solidFill>
                <a:schemeClr val="tx1">
                  <a:lumMod val="75000"/>
                  <a:lumOff val="25000"/>
                </a:schemeClr>
              </a:solidFill>
              <a:latin typeface="Meiryo UI" panose="020B0604030504040204" pitchFamily="50" charset="-128"/>
              <a:ea typeface="Meiryo UI" panose="020B0604030504040204" pitchFamily="50" charset="-128"/>
            </a:endParaRPr>
          </a:p>
        </p:txBody>
      </p:sp>
      <p:sp>
        <p:nvSpPr>
          <p:cNvPr id="20" name="テキスト ボックス 19">
            <a:extLst>
              <a:ext uri="{FF2B5EF4-FFF2-40B4-BE49-F238E27FC236}">
                <a16:creationId xmlns:a16="http://schemas.microsoft.com/office/drawing/2014/main" id="{40723940-597F-C172-94FE-A34AD6D6E186}"/>
              </a:ext>
            </a:extLst>
          </p:cNvPr>
          <p:cNvSpPr txBox="1"/>
          <p:nvPr/>
        </p:nvSpPr>
        <p:spPr>
          <a:xfrm>
            <a:off x="1097280" y="4566165"/>
            <a:ext cx="5796598" cy="369332"/>
          </a:xfrm>
          <a:prstGeom prst="rect">
            <a:avLst/>
          </a:prstGeom>
          <a:noFill/>
        </p:spPr>
        <p:txBody>
          <a:bodyPr wrap="square" rtlCol="0">
            <a:spAutoFit/>
          </a:bodyPr>
          <a:lstStyle/>
          <a:p>
            <a:pPr algn="ctr"/>
            <a:r>
              <a:rPr kumimoji="1" lang="en-US" altLang="ja-JP" sz="900" dirty="0"/>
              <a:t>Vaswani, Ashish, et al. "Attention is all you need." Advances in neural information processing systems 30 (2017).</a:t>
            </a:r>
          </a:p>
          <a:p>
            <a:pPr algn="ctr"/>
            <a:endParaRPr kumimoji="1" lang="ja-JP" altLang="en-US" sz="900" dirty="0"/>
          </a:p>
        </p:txBody>
      </p:sp>
    </p:spTree>
    <p:extLst>
      <p:ext uri="{BB962C8B-B14F-4D97-AF65-F5344CB8AC3E}">
        <p14:creationId xmlns:p14="http://schemas.microsoft.com/office/powerpoint/2010/main" val="3976968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03FC969-CAB2-1464-2583-DBB530A92C7D}"/>
              </a:ext>
            </a:extLst>
          </p:cNvPr>
          <p:cNvSpPr>
            <a:spLocks noGrp="1"/>
          </p:cNvSpPr>
          <p:nvPr>
            <p:ph type="title"/>
          </p:nvPr>
        </p:nvSpPr>
        <p:spPr/>
        <p:txBody>
          <a:bodyPr/>
          <a:lstStyle/>
          <a:p>
            <a:r>
              <a:rPr kumimoji="1" lang="en-US" altLang="ja-JP" dirty="0"/>
              <a:t>Positional Encoding</a:t>
            </a:r>
            <a:endParaRPr kumimoji="1" lang="ja-JP" altLang="en-US" dirty="0"/>
          </a:p>
        </p:txBody>
      </p:sp>
      <p:sp>
        <p:nvSpPr>
          <p:cNvPr id="3" name="コンテンツ プレースホルダー 2">
            <a:extLst>
              <a:ext uri="{FF2B5EF4-FFF2-40B4-BE49-F238E27FC236}">
                <a16:creationId xmlns:a16="http://schemas.microsoft.com/office/drawing/2014/main" id="{C121D287-0036-C528-E7AF-C42E6D896304}"/>
              </a:ext>
            </a:extLst>
          </p:cNvPr>
          <p:cNvSpPr>
            <a:spLocks noGrp="1"/>
          </p:cNvSpPr>
          <p:nvPr>
            <p:ph idx="1"/>
          </p:nvPr>
        </p:nvSpPr>
        <p:spPr/>
        <p:txBody>
          <a:bodyPr>
            <a:normAutofit/>
          </a:bodyPr>
          <a:lstStyle/>
          <a:p>
            <a:r>
              <a:rPr kumimoji="1" lang="en-US" altLang="ja-JP" sz="2800" dirty="0"/>
              <a:t>RNN</a:t>
            </a:r>
            <a:r>
              <a:rPr kumimoji="1" lang="ja-JP" altLang="en-US" sz="2800" dirty="0"/>
              <a:t>の順次性を持つという特徴を使わなくなったため、時系列データである文書を処理するためにはそれぞれの単語の位置を示す必要がある。</a:t>
            </a:r>
          </a:p>
        </p:txBody>
      </p:sp>
      <p:pic>
        <p:nvPicPr>
          <p:cNvPr id="1026" name="Picture 2">
            <a:extLst>
              <a:ext uri="{FF2B5EF4-FFF2-40B4-BE49-F238E27FC236}">
                <a16:creationId xmlns:a16="http://schemas.microsoft.com/office/drawing/2014/main" id="{01873DF7-7D60-92DB-2149-F7263DD4BF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1201" y="3873570"/>
            <a:ext cx="5409918" cy="1098763"/>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ボックス 3">
            <a:extLst>
              <a:ext uri="{FF2B5EF4-FFF2-40B4-BE49-F238E27FC236}">
                <a16:creationId xmlns:a16="http://schemas.microsoft.com/office/drawing/2014/main" id="{8356D4C3-E54E-FD11-A321-EA48A34577CC}"/>
              </a:ext>
            </a:extLst>
          </p:cNvPr>
          <p:cNvSpPr txBox="1"/>
          <p:nvPr/>
        </p:nvSpPr>
        <p:spPr>
          <a:xfrm>
            <a:off x="1103608" y="5143713"/>
            <a:ext cx="5022872" cy="253916"/>
          </a:xfrm>
          <a:prstGeom prst="rect">
            <a:avLst/>
          </a:prstGeom>
          <a:noFill/>
        </p:spPr>
        <p:txBody>
          <a:bodyPr wrap="square" rtlCol="0">
            <a:spAutoFit/>
          </a:bodyPr>
          <a:lstStyle/>
          <a:p>
            <a:pPr algn="ctr"/>
            <a:r>
              <a:rPr lang="ko-KR" altLang="en-US" sz="1050" b="0" i="0" dirty="0">
                <a:solidFill>
                  <a:srgbClr val="1F2328"/>
                </a:solidFill>
                <a:effectLst/>
                <a:latin typeface="-apple-system"/>
              </a:rPr>
              <a:t>유원준</a:t>
            </a:r>
            <a:r>
              <a:rPr lang="en-US" altLang="ko-KR" sz="1050" b="0" i="0" dirty="0">
                <a:solidFill>
                  <a:srgbClr val="1F2328"/>
                </a:solidFill>
                <a:effectLst/>
                <a:latin typeface="-apple-system"/>
              </a:rPr>
              <a:t>/</a:t>
            </a:r>
            <a:r>
              <a:rPr lang="ko-KR" altLang="en-US" sz="1050" b="0" i="0" dirty="0">
                <a:solidFill>
                  <a:srgbClr val="1F2328"/>
                </a:solidFill>
                <a:effectLst/>
                <a:latin typeface="-apple-system"/>
              </a:rPr>
              <a:t>안상준</a:t>
            </a:r>
            <a:r>
              <a:rPr lang="en-US" altLang="ko-KR" sz="1050" b="0" i="0" dirty="0">
                <a:solidFill>
                  <a:srgbClr val="1F2328"/>
                </a:solidFill>
                <a:effectLst/>
                <a:latin typeface="-apple-system"/>
              </a:rPr>
              <a:t>, "</a:t>
            </a:r>
            <a:r>
              <a:rPr lang="ko-KR" altLang="en-US" sz="1050" b="0" i="0" dirty="0">
                <a:solidFill>
                  <a:srgbClr val="1F2328"/>
                </a:solidFill>
                <a:effectLst/>
                <a:latin typeface="-apple-system"/>
              </a:rPr>
              <a:t>딥 러닝을 이용한 자연어 처리 입문</a:t>
            </a:r>
            <a:r>
              <a:rPr lang="en-US" altLang="ko-KR" sz="1050" b="0" i="0" dirty="0">
                <a:solidFill>
                  <a:srgbClr val="1F2328"/>
                </a:solidFill>
                <a:effectLst/>
                <a:latin typeface="-apple-system"/>
              </a:rPr>
              <a:t>", 2022</a:t>
            </a:r>
            <a:endParaRPr kumimoji="1" lang="ja-JP" altLang="en-US" sz="1050" dirty="0"/>
          </a:p>
        </p:txBody>
      </p:sp>
      <mc:AlternateContent xmlns:mc="http://schemas.openxmlformats.org/markup-compatibility/2006" xmlns:a14="http://schemas.microsoft.com/office/drawing/2010/main">
        <mc:Choice Requires="a14">
          <p:sp>
            <p:nvSpPr>
              <p:cNvPr id="5" name="テキスト ボックス 4">
                <a:extLst>
                  <a:ext uri="{FF2B5EF4-FFF2-40B4-BE49-F238E27FC236}">
                    <a16:creationId xmlns:a16="http://schemas.microsoft.com/office/drawing/2014/main" id="{D80AE669-AC26-2316-56F5-5130A0BE3DCD}"/>
                  </a:ext>
                </a:extLst>
              </p:cNvPr>
              <p:cNvSpPr txBox="1"/>
              <p:nvPr/>
            </p:nvSpPr>
            <p:spPr>
              <a:xfrm>
                <a:off x="6422086" y="3429000"/>
                <a:ext cx="5059680" cy="298812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800" b="0" i="1" smtClean="0">
                              <a:latin typeface="Cambria Math" panose="02040503050406030204" pitchFamily="18" charset="0"/>
                            </a:rPr>
                          </m:ctrlPr>
                        </m:sSubPr>
                        <m:e>
                          <m:r>
                            <a:rPr kumimoji="1" lang="en-US" altLang="ja-JP" sz="2800" i="1">
                              <a:latin typeface="Cambria Math" panose="02040503050406030204" pitchFamily="18" charset="0"/>
                            </a:rPr>
                            <m:t>𝑃𝐸</m:t>
                          </m:r>
                        </m:e>
                        <m:sub>
                          <m:r>
                            <a:rPr kumimoji="1" lang="en-US" altLang="ja-JP" sz="2800" b="0" i="1" smtClean="0">
                              <a:latin typeface="Cambria Math" panose="02040503050406030204" pitchFamily="18" charset="0"/>
                            </a:rPr>
                            <m:t>(</m:t>
                          </m:r>
                          <m:r>
                            <a:rPr kumimoji="1" lang="en-US" altLang="ja-JP" sz="2800" b="0" i="1" smtClean="0">
                              <a:latin typeface="Cambria Math" panose="02040503050406030204" pitchFamily="18" charset="0"/>
                            </a:rPr>
                            <m:t>𝑝𝑜𝑠</m:t>
                          </m:r>
                          <m:r>
                            <a:rPr kumimoji="1" lang="en-US" altLang="ja-JP" sz="2800" b="0" i="1" smtClean="0">
                              <a:latin typeface="Cambria Math" panose="02040503050406030204" pitchFamily="18" charset="0"/>
                            </a:rPr>
                            <m:t>, 2</m:t>
                          </m:r>
                          <m:r>
                            <a:rPr kumimoji="1" lang="en-US" altLang="ja-JP" sz="2800" b="0" i="1" smtClean="0">
                              <a:latin typeface="Cambria Math" panose="02040503050406030204" pitchFamily="18" charset="0"/>
                            </a:rPr>
                            <m:t>𝑖</m:t>
                          </m:r>
                          <m:r>
                            <a:rPr kumimoji="1" lang="en-US" altLang="ja-JP" sz="2800" b="0" i="1" smtClean="0">
                              <a:latin typeface="Cambria Math" panose="02040503050406030204" pitchFamily="18" charset="0"/>
                            </a:rPr>
                            <m:t>)</m:t>
                          </m:r>
                        </m:sub>
                      </m:sSub>
                      <m:r>
                        <a:rPr kumimoji="1" lang="en-US" altLang="ja-JP" sz="2800" b="0" i="1" smtClean="0">
                          <a:latin typeface="Cambria Math" panose="02040503050406030204" pitchFamily="18" charset="0"/>
                        </a:rPr>
                        <m:t>=</m:t>
                      </m:r>
                      <m:func>
                        <m:funcPr>
                          <m:ctrlPr>
                            <a:rPr kumimoji="1" lang="en-US" altLang="ja-JP" sz="2800" b="0" i="1" smtClean="0">
                              <a:latin typeface="Cambria Math" panose="02040503050406030204" pitchFamily="18" charset="0"/>
                            </a:rPr>
                          </m:ctrlPr>
                        </m:funcPr>
                        <m:fName>
                          <m:r>
                            <m:rPr>
                              <m:sty m:val="p"/>
                            </m:rPr>
                            <a:rPr kumimoji="1" lang="en-US" altLang="ja-JP" sz="2800" b="0" i="0" smtClean="0">
                              <a:latin typeface="Cambria Math" panose="02040503050406030204" pitchFamily="18" charset="0"/>
                            </a:rPr>
                            <m:t>sin</m:t>
                          </m:r>
                        </m:fName>
                        <m:e>
                          <m:d>
                            <m:dPr>
                              <m:ctrlPr>
                                <a:rPr kumimoji="1" lang="en-US" altLang="ja-JP" sz="2800" b="0" i="1" smtClean="0">
                                  <a:latin typeface="Cambria Math" panose="02040503050406030204" pitchFamily="18" charset="0"/>
                                </a:rPr>
                              </m:ctrlPr>
                            </m:dPr>
                            <m:e>
                              <m:f>
                                <m:fPr>
                                  <m:ctrlPr>
                                    <a:rPr kumimoji="1" lang="en-US" altLang="ja-JP" sz="2800" b="0" i="1" smtClean="0">
                                      <a:latin typeface="Cambria Math" panose="02040503050406030204" pitchFamily="18" charset="0"/>
                                    </a:rPr>
                                  </m:ctrlPr>
                                </m:fPr>
                                <m:num>
                                  <m:r>
                                    <a:rPr kumimoji="1" lang="en-US" altLang="ja-JP" sz="2800" b="0" i="1" smtClean="0">
                                      <a:latin typeface="Cambria Math" panose="02040503050406030204" pitchFamily="18" charset="0"/>
                                    </a:rPr>
                                    <m:t>𝑝𝑜𝑠</m:t>
                                  </m:r>
                                </m:num>
                                <m:den>
                                  <m:sSup>
                                    <m:sSupPr>
                                      <m:ctrlPr>
                                        <a:rPr kumimoji="1" lang="en-US" altLang="ja-JP" sz="2800" b="0" i="1" smtClean="0">
                                          <a:latin typeface="Cambria Math" panose="02040503050406030204" pitchFamily="18" charset="0"/>
                                        </a:rPr>
                                      </m:ctrlPr>
                                    </m:sSupPr>
                                    <m:e>
                                      <m:r>
                                        <a:rPr kumimoji="1" lang="en-US" altLang="ja-JP" sz="2800" b="0" i="1" smtClean="0">
                                          <a:latin typeface="Cambria Math" panose="02040503050406030204" pitchFamily="18" charset="0"/>
                                        </a:rPr>
                                        <m:t>10000</m:t>
                                      </m:r>
                                    </m:e>
                                    <m:sup>
                                      <m:f>
                                        <m:fPr>
                                          <m:ctrlPr>
                                            <a:rPr kumimoji="1" lang="en-US" altLang="ja-JP" sz="2800" b="0" i="1" smtClean="0">
                                              <a:latin typeface="Cambria Math" panose="02040503050406030204" pitchFamily="18" charset="0"/>
                                            </a:rPr>
                                          </m:ctrlPr>
                                        </m:fPr>
                                        <m:num>
                                          <m:r>
                                            <a:rPr kumimoji="1" lang="en-US" altLang="ja-JP" sz="2800" b="0" i="1" smtClean="0">
                                              <a:latin typeface="Cambria Math" panose="02040503050406030204" pitchFamily="18" charset="0"/>
                                            </a:rPr>
                                            <m:t>2</m:t>
                                          </m:r>
                                          <m:r>
                                            <a:rPr kumimoji="1" lang="en-US" altLang="ja-JP" sz="2800" b="0" i="1" smtClean="0">
                                              <a:latin typeface="Cambria Math" panose="02040503050406030204" pitchFamily="18" charset="0"/>
                                            </a:rPr>
                                            <m:t>𝑖</m:t>
                                          </m:r>
                                        </m:num>
                                        <m:den>
                                          <m:sSub>
                                            <m:sSubPr>
                                              <m:ctrlPr>
                                                <a:rPr kumimoji="1" lang="en-US" altLang="ja-JP" sz="2800" b="0" i="1" smtClean="0">
                                                  <a:latin typeface="Cambria Math" panose="02040503050406030204" pitchFamily="18" charset="0"/>
                                                </a:rPr>
                                              </m:ctrlPr>
                                            </m:sSubPr>
                                            <m:e>
                                              <m:r>
                                                <a:rPr kumimoji="1" lang="en-US" altLang="ja-JP" sz="2800" b="0" i="1" smtClean="0">
                                                  <a:latin typeface="Cambria Math" panose="02040503050406030204" pitchFamily="18" charset="0"/>
                                                </a:rPr>
                                                <m:t>𝑑</m:t>
                                              </m:r>
                                            </m:e>
                                            <m:sub>
                                              <m:r>
                                                <a:rPr kumimoji="1" lang="en-US" altLang="ja-JP" sz="2800" b="0" i="1" smtClean="0">
                                                  <a:latin typeface="Cambria Math" panose="02040503050406030204" pitchFamily="18" charset="0"/>
                                                </a:rPr>
                                                <m:t>𝑚𝑜𝑑𝑒𝑙</m:t>
                                              </m:r>
                                            </m:sub>
                                          </m:sSub>
                                        </m:den>
                                      </m:f>
                                    </m:sup>
                                  </m:sSup>
                                </m:den>
                              </m:f>
                            </m:e>
                          </m:d>
                        </m:e>
                      </m:func>
                    </m:oMath>
                  </m:oMathPara>
                </a14:m>
                <a:endParaRPr kumimoji="1" lang="en-US" altLang="ja-JP" sz="2800" b="0" dirty="0"/>
              </a:p>
              <a:p>
                <a:endParaRPr kumimoji="1" lang="en-US" altLang="ja-JP" sz="2800"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kumimoji="1" lang="en-US" altLang="ja-JP" sz="2800" b="0" i="1" smtClean="0">
                              <a:latin typeface="Cambria Math" panose="02040503050406030204" pitchFamily="18" charset="0"/>
                            </a:rPr>
                          </m:ctrlPr>
                        </m:sSubPr>
                        <m:e>
                          <m:r>
                            <a:rPr kumimoji="1" lang="en-US" altLang="ja-JP" sz="2800" i="1">
                              <a:latin typeface="Cambria Math" panose="02040503050406030204" pitchFamily="18" charset="0"/>
                            </a:rPr>
                            <m:t>𝑃𝐸</m:t>
                          </m:r>
                        </m:e>
                        <m:sub>
                          <m:r>
                            <a:rPr kumimoji="1" lang="en-US" altLang="ja-JP" sz="2800" b="0" i="1" smtClean="0">
                              <a:latin typeface="Cambria Math" panose="02040503050406030204" pitchFamily="18" charset="0"/>
                            </a:rPr>
                            <m:t>(</m:t>
                          </m:r>
                          <m:r>
                            <a:rPr kumimoji="1" lang="en-US" altLang="ja-JP" sz="2800" b="0" i="1" smtClean="0">
                              <a:latin typeface="Cambria Math" panose="02040503050406030204" pitchFamily="18" charset="0"/>
                            </a:rPr>
                            <m:t>𝑝𝑜𝑠</m:t>
                          </m:r>
                          <m:r>
                            <a:rPr kumimoji="1" lang="en-US" altLang="ja-JP" sz="2800" b="0" i="1" smtClean="0">
                              <a:latin typeface="Cambria Math" panose="02040503050406030204" pitchFamily="18" charset="0"/>
                            </a:rPr>
                            <m:t>, 2</m:t>
                          </m:r>
                          <m:r>
                            <a:rPr kumimoji="1" lang="en-US" altLang="ja-JP" sz="2800" b="0" i="1" smtClean="0">
                              <a:latin typeface="Cambria Math" panose="02040503050406030204" pitchFamily="18" charset="0"/>
                            </a:rPr>
                            <m:t>𝑖</m:t>
                          </m:r>
                          <m:r>
                            <a:rPr kumimoji="1" lang="en-US" altLang="ja-JP" sz="2800" b="0" i="1" smtClean="0">
                              <a:latin typeface="Cambria Math" panose="02040503050406030204" pitchFamily="18" charset="0"/>
                            </a:rPr>
                            <m:t>+1)</m:t>
                          </m:r>
                        </m:sub>
                      </m:sSub>
                      <m:r>
                        <a:rPr kumimoji="1" lang="en-US" altLang="ja-JP" sz="2800" b="0" i="1" smtClean="0">
                          <a:latin typeface="Cambria Math" panose="02040503050406030204" pitchFamily="18" charset="0"/>
                        </a:rPr>
                        <m:t>=</m:t>
                      </m:r>
                      <m:r>
                        <m:rPr>
                          <m:sty m:val="p"/>
                        </m:rPr>
                        <a:rPr kumimoji="1" lang="en-US" altLang="ja-JP" sz="2800" b="0" i="0" smtClean="0">
                          <a:latin typeface="Cambria Math" panose="02040503050406030204" pitchFamily="18" charset="0"/>
                        </a:rPr>
                        <m:t>cos</m:t>
                      </m:r>
                      <m:r>
                        <a:rPr kumimoji="1" lang="en-US" altLang="ja-JP" sz="2800" b="0" i="1" smtClean="0">
                          <a:latin typeface="Cambria Math" panose="02040503050406030204" pitchFamily="18" charset="0"/>
                        </a:rPr>
                        <m:t>⁡(</m:t>
                      </m:r>
                      <m:f>
                        <m:fPr>
                          <m:ctrlPr>
                            <a:rPr kumimoji="1" lang="en-US" altLang="ja-JP" sz="2800" b="0" i="1" smtClean="0">
                              <a:latin typeface="Cambria Math" panose="02040503050406030204" pitchFamily="18" charset="0"/>
                            </a:rPr>
                          </m:ctrlPr>
                        </m:fPr>
                        <m:num>
                          <m:r>
                            <a:rPr kumimoji="1" lang="en-US" altLang="ja-JP" sz="2800" b="0" i="1" smtClean="0">
                              <a:latin typeface="Cambria Math" panose="02040503050406030204" pitchFamily="18" charset="0"/>
                            </a:rPr>
                            <m:t>𝑝𝑜𝑠</m:t>
                          </m:r>
                        </m:num>
                        <m:den>
                          <m:sSup>
                            <m:sSupPr>
                              <m:ctrlPr>
                                <a:rPr kumimoji="1" lang="en-US" altLang="ja-JP" sz="2800" b="0" i="1" smtClean="0">
                                  <a:latin typeface="Cambria Math" panose="02040503050406030204" pitchFamily="18" charset="0"/>
                                </a:rPr>
                              </m:ctrlPr>
                            </m:sSupPr>
                            <m:e>
                              <m:r>
                                <a:rPr kumimoji="1" lang="en-US" altLang="ja-JP" sz="2800" b="0" i="1" smtClean="0">
                                  <a:latin typeface="Cambria Math" panose="02040503050406030204" pitchFamily="18" charset="0"/>
                                </a:rPr>
                                <m:t>10000</m:t>
                              </m:r>
                            </m:e>
                            <m:sup>
                              <m:f>
                                <m:fPr>
                                  <m:ctrlPr>
                                    <a:rPr kumimoji="1" lang="en-US" altLang="ja-JP" sz="2800" b="0" i="1" smtClean="0">
                                      <a:latin typeface="Cambria Math" panose="02040503050406030204" pitchFamily="18" charset="0"/>
                                    </a:rPr>
                                  </m:ctrlPr>
                                </m:fPr>
                                <m:num>
                                  <m:r>
                                    <a:rPr kumimoji="1" lang="en-US" altLang="ja-JP" sz="2800" b="0" i="1" smtClean="0">
                                      <a:latin typeface="Cambria Math" panose="02040503050406030204" pitchFamily="18" charset="0"/>
                                    </a:rPr>
                                    <m:t>2</m:t>
                                  </m:r>
                                  <m:r>
                                    <a:rPr kumimoji="1" lang="en-US" altLang="ja-JP" sz="2800" b="0" i="1" smtClean="0">
                                      <a:latin typeface="Cambria Math" panose="02040503050406030204" pitchFamily="18" charset="0"/>
                                    </a:rPr>
                                    <m:t>𝑖</m:t>
                                  </m:r>
                                </m:num>
                                <m:den>
                                  <m:sSub>
                                    <m:sSubPr>
                                      <m:ctrlPr>
                                        <a:rPr kumimoji="1" lang="en-US" altLang="ja-JP" sz="2800" b="0" i="1" smtClean="0">
                                          <a:latin typeface="Cambria Math" panose="02040503050406030204" pitchFamily="18" charset="0"/>
                                        </a:rPr>
                                      </m:ctrlPr>
                                    </m:sSubPr>
                                    <m:e>
                                      <m:r>
                                        <a:rPr kumimoji="1" lang="en-US" altLang="ja-JP" sz="2800" b="0" i="1" smtClean="0">
                                          <a:latin typeface="Cambria Math" panose="02040503050406030204" pitchFamily="18" charset="0"/>
                                        </a:rPr>
                                        <m:t>𝑑</m:t>
                                      </m:r>
                                    </m:e>
                                    <m:sub>
                                      <m:r>
                                        <a:rPr kumimoji="1" lang="en-US" altLang="ja-JP" sz="2800" b="0" i="1" smtClean="0">
                                          <a:latin typeface="Cambria Math" panose="02040503050406030204" pitchFamily="18" charset="0"/>
                                        </a:rPr>
                                        <m:t>𝑚𝑜𝑑𝑒𝑙</m:t>
                                      </m:r>
                                    </m:sub>
                                  </m:sSub>
                                </m:den>
                              </m:f>
                            </m:sup>
                          </m:sSup>
                        </m:den>
                      </m:f>
                      <m:r>
                        <a:rPr kumimoji="1" lang="en-US" altLang="ja-JP" sz="2800" b="0" i="1" smtClean="0">
                          <a:latin typeface="Cambria Math" panose="02040503050406030204" pitchFamily="18" charset="0"/>
                        </a:rPr>
                        <m:t>)</m:t>
                      </m:r>
                    </m:oMath>
                  </m:oMathPara>
                </a14:m>
                <a:endParaRPr kumimoji="1" lang="ja-JP" altLang="en-US" sz="2800" dirty="0"/>
              </a:p>
              <a:p>
                <a:endParaRPr kumimoji="1" lang="ja-JP" altLang="en-US" sz="2800" dirty="0"/>
              </a:p>
            </p:txBody>
          </p:sp>
        </mc:Choice>
        <mc:Fallback xmlns="">
          <p:sp>
            <p:nvSpPr>
              <p:cNvPr id="5" name="テキスト ボックス 4">
                <a:extLst>
                  <a:ext uri="{FF2B5EF4-FFF2-40B4-BE49-F238E27FC236}">
                    <a16:creationId xmlns:a16="http://schemas.microsoft.com/office/drawing/2014/main" id="{D80AE669-AC26-2316-56F5-5130A0BE3DCD}"/>
                  </a:ext>
                </a:extLst>
              </p:cNvPr>
              <p:cNvSpPr txBox="1">
                <a:spLocks noRot="1" noChangeAspect="1" noMove="1" noResize="1" noEditPoints="1" noAdjustHandles="1" noChangeArrowheads="1" noChangeShapeType="1" noTextEdit="1"/>
              </p:cNvSpPr>
              <p:nvPr/>
            </p:nvSpPr>
            <p:spPr>
              <a:xfrm>
                <a:off x="6422086" y="3429000"/>
                <a:ext cx="5059680" cy="2988126"/>
              </a:xfrm>
              <a:prstGeom prst="rect">
                <a:avLst/>
              </a:prstGeom>
              <a:blipFill>
                <a:blip r:embed="rId3"/>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17377809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4E0BC0-12D7-AD35-F760-5BA3B8BA8878}"/>
              </a:ext>
            </a:extLst>
          </p:cNvPr>
          <p:cNvSpPr>
            <a:spLocks noGrp="1"/>
          </p:cNvSpPr>
          <p:nvPr>
            <p:ph type="title"/>
          </p:nvPr>
        </p:nvSpPr>
        <p:spPr>
          <a:xfrm>
            <a:off x="1097280" y="286603"/>
            <a:ext cx="10058400" cy="1450757"/>
          </a:xfrm>
        </p:spPr>
        <p:txBody>
          <a:bodyPr anchor="b">
            <a:normAutofit/>
          </a:bodyPr>
          <a:lstStyle/>
          <a:p>
            <a:r>
              <a:rPr kumimoji="1" lang="en-US" altLang="ja-JP" dirty="0"/>
              <a:t>Positional Encoding</a:t>
            </a:r>
            <a:endParaRPr kumimoji="1" lang="ja-JP" altLang="en-US" dirty="0"/>
          </a:p>
        </p:txBody>
      </p:sp>
      <p:pic>
        <p:nvPicPr>
          <p:cNvPr id="2050" name="Picture 2" descr="グラフ, 棒グラフ, ヒストグラム&#10;&#10;自動的に生成された説明">
            <a:extLst>
              <a:ext uri="{FF2B5EF4-FFF2-40B4-BE49-F238E27FC236}">
                <a16:creationId xmlns:a16="http://schemas.microsoft.com/office/drawing/2014/main" id="{419BBA25-6295-9A92-1D6B-3FC165FC8B5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15944" y="2627531"/>
            <a:ext cx="4639736" cy="3635428"/>
          </a:xfrm>
          <a:prstGeom prst="rect">
            <a:avLst/>
          </a:prstGeom>
          <a:solidFill>
            <a:srgbClr val="FFFFFF"/>
          </a:solidFill>
        </p:spPr>
      </p:pic>
      <p:sp>
        <p:nvSpPr>
          <p:cNvPr id="4" name="テキスト ボックス 3">
            <a:extLst>
              <a:ext uri="{FF2B5EF4-FFF2-40B4-BE49-F238E27FC236}">
                <a16:creationId xmlns:a16="http://schemas.microsoft.com/office/drawing/2014/main" id="{C6B9877D-FB49-5471-B69A-05F8E466F136}"/>
              </a:ext>
            </a:extLst>
          </p:cNvPr>
          <p:cNvSpPr txBox="1"/>
          <p:nvPr/>
        </p:nvSpPr>
        <p:spPr>
          <a:xfrm>
            <a:off x="6485464" y="2022050"/>
            <a:ext cx="4700695" cy="646331"/>
          </a:xfrm>
          <a:prstGeom prst="rect">
            <a:avLst/>
          </a:prstGeom>
          <a:noFill/>
        </p:spPr>
        <p:txBody>
          <a:bodyPr wrap="square" rtlCol="0">
            <a:spAutoFit/>
          </a:bodyPr>
          <a:lstStyle/>
          <a:p>
            <a:pPr algn="ctr"/>
            <a:r>
              <a:rPr kumimoji="1" lang="en-US" altLang="ja-JP" dirty="0"/>
              <a:t>Pos=50, </a:t>
            </a:r>
            <a:r>
              <a:rPr kumimoji="1" lang="en-US" altLang="ja-JP" dirty="0" err="1"/>
              <a:t>d_model</a:t>
            </a:r>
            <a:r>
              <a:rPr kumimoji="1" lang="en-US" altLang="ja-JP" dirty="0"/>
              <a:t>=128(</a:t>
            </a:r>
            <a:r>
              <a:rPr kumimoji="1" lang="ja-JP" altLang="en-US" dirty="0"/>
              <a:t>論文では</a:t>
            </a:r>
            <a:r>
              <a:rPr kumimoji="1" lang="en-US" altLang="ja-JP" dirty="0"/>
              <a:t>512)</a:t>
            </a:r>
            <a:r>
              <a:rPr kumimoji="1" lang="ja-JP" altLang="en-US" dirty="0"/>
              <a:t>の時の</a:t>
            </a:r>
            <a:endParaRPr kumimoji="1" lang="en-US" altLang="ja-JP" dirty="0"/>
          </a:p>
          <a:p>
            <a:pPr algn="ctr"/>
            <a:r>
              <a:rPr kumimoji="1" lang="en-US" altLang="ja-JP" dirty="0"/>
              <a:t>Positional</a:t>
            </a:r>
            <a:r>
              <a:rPr kumimoji="1" lang="ko-KR" altLang="en-US" dirty="0"/>
              <a:t> </a:t>
            </a:r>
            <a:r>
              <a:rPr kumimoji="1" lang="en-US" altLang="ko-KR" dirty="0"/>
              <a:t>Encoding</a:t>
            </a:r>
            <a:r>
              <a:rPr kumimoji="1" lang="ko-KR" altLang="en-US" dirty="0"/>
              <a:t> </a:t>
            </a:r>
            <a:r>
              <a:rPr kumimoji="1" lang="en-US" altLang="ko-KR" dirty="0"/>
              <a:t>Matrix</a:t>
            </a:r>
            <a:endParaRPr kumimoji="1" lang="ja-JP" altLang="en-US" dirty="0"/>
          </a:p>
        </p:txBody>
      </p:sp>
      <p:pic>
        <p:nvPicPr>
          <p:cNvPr id="6" name="図 5">
            <a:extLst>
              <a:ext uri="{FF2B5EF4-FFF2-40B4-BE49-F238E27FC236}">
                <a16:creationId xmlns:a16="http://schemas.microsoft.com/office/drawing/2014/main" id="{FE08A829-79C5-8581-B6CC-82B808A9DCF8}"/>
              </a:ext>
            </a:extLst>
          </p:cNvPr>
          <p:cNvPicPr>
            <a:picLocks noChangeAspect="1"/>
          </p:cNvPicPr>
          <p:nvPr/>
        </p:nvPicPr>
        <p:blipFill rotWithShape="1">
          <a:blip r:embed="rId3"/>
          <a:srcRect l="13873" t="31952" r="13012" b="12192"/>
          <a:stretch/>
        </p:blipFill>
        <p:spPr>
          <a:xfrm>
            <a:off x="900209" y="2022050"/>
            <a:ext cx="5585255" cy="3830595"/>
          </a:xfrm>
          <a:prstGeom prst="rect">
            <a:avLst/>
          </a:prstGeom>
        </p:spPr>
      </p:pic>
    </p:spTree>
    <p:extLst>
      <p:ext uri="{BB962C8B-B14F-4D97-AF65-F5344CB8AC3E}">
        <p14:creationId xmlns:p14="http://schemas.microsoft.com/office/powerpoint/2010/main" val="28180683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F04AF5B-2FA0-976E-0CC8-AED9853A412A}"/>
              </a:ext>
            </a:extLst>
          </p:cNvPr>
          <p:cNvSpPr>
            <a:spLocks noGrp="1"/>
          </p:cNvSpPr>
          <p:nvPr>
            <p:ph type="title"/>
          </p:nvPr>
        </p:nvSpPr>
        <p:spPr/>
        <p:txBody>
          <a:bodyPr/>
          <a:lstStyle/>
          <a:p>
            <a:r>
              <a:rPr lang="en-US" altLang="ja-JP" dirty="0"/>
              <a:t>Encoder </a:t>
            </a:r>
            <a:r>
              <a:rPr lang="ja-JP" altLang="en-US" dirty="0"/>
              <a:t>の </a:t>
            </a:r>
            <a:r>
              <a:rPr lang="en-US" altLang="ja-JP" dirty="0"/>
              <a:t>Self-Attention</a:t>
            </a:r>
            <a:endParaRPr kumimoji="1" lang="ja-JP" altLang="en-US" dirty="0"/>
          </a:p>
        </p:txBody>
      </p:sp>
      <p:sp>
        <p:nvSpPr>
          <p:cNvPr id="3" name="コンテンツ プレースホルダー 2">
            <a:extLst>
              <a:ext uri="{FF2B5EF4-FFF2-40B4-BE49-F238E27FC236}">
                <a16:creationId xmlns:a16="http://schemas.microsoft.com/office/drawing/2014/main" id="{05989058-92FF-7A55-0696-C48CD741D1D3}"/>
              </a:ext>
            </a:extLst>
          </p:cNvPr>
          <p:cNvSpPr>
            <a:spLocks noGrp="1"/>
          </p:cNvSpPr>
          <p:nvPr>
            <p:ph sz="half" idx="1"/>
          </p:nvPr>
        </p:nvSpPr>
        <p:spPr>
          <a:xfrm>
            <a:off x="1097280" y="2120900"/>
            <a:ext cx="6459220" cy="4241800"/>
          </a:xfrm>
        </p:spPr>
        <p:txBody>
          <a:bodyPr>
            <a:noAutofit/>
          </a:bodyPr>
          <a:lstStyle/>
          <a:p>
            <a:r>
              <a:rPr kumimoji="1" lang="en-US" altLang="ja-JP" sz="2200" dirty="0"/>
              <a:t>Attention</a:t>
            </a:r>
            <a:r>
              <a:rPr kumimoji="1" lang="ja-JP" altLang="en-US" sz="2200" dirty="0"/>
              <a:t>関数</a:t>
            </a:r>
            <a:r>
              <a:rPr kumimoji="1" lang="en-US" altLang="ja-JP" sz="2200" dirty="0"/>
              <a:t>: Query</a:t>
            </a:r>
            <a:r>
              <a:rPr kumimoji="1" lang="ja-JP" altLang="en-US" sz="2200" dirty="0"/>
              <a:t>を全て</a:t>
            </a:r>
            <a:r>
              <a:rPr lang="ja-JP" altLang="en-US" sz="2200" dirty="0"/>
              <a:t>の</a:t>
            </a:r>
            <a:r>
              <a:rPr kumimoji="1" lang="en-US" altLang="ko-KR" sz="2200" dirty="0"/>
              <a:t>Key</a:t>
            </a:r>
            <a:r>
              <a:rPr kumimoji="1" lang="ja-JP" altLang="en-US" sz="2200" dirty="0"/>
              <a:t>と比べ類似度を求めたあと、ここで得た類似度を加重値</a:t>
            </a:r>
            <a:r>
              <a:rPr kumimoji="1" lang="en-US" altLang="ja-JP" sz="2200" dirty="0"/>
              <a:t>(Weight)</a:t>
            </a:r>
            <a:r>
              <a:rPr kumimoji="1" lang="ja-JP" altLang="en-US" sz="2200" dirty="0"/>
              <a:t>とし、それぞれの</a:t>
            </a:r>
            <a:r>
              <a:rPr kumimoji="1" lang="en-US" altLang="ja-JP" sz="2200" dirty="0"/>
              <a:t>Key</a:t>
            </a:r>
            <a:r>
              <a:rPr kumimoji="1" lang="ja-JP" altLang="en-US" sz="2200" dirty="0"/>
              <a:t>たちの</a:t>
            </a:r>
            <a:r>
              <a:rPr kumimoji="1" lang="en-US" altLang="ja-JP" sz="2200" dirty="0"/>
              <a:t>Value</a:t>
            </a:r>
            <a:r>
              <a:rPr kumimoji="1" lang="ja-JP" altLang="en-US" sz="2200" dirty="0"/>
              <a:t>に反映する。最終的に、この全ての</a:t>
            </a:r>
            <a:r>
              <a:rPr kumimoji="1" lang="en-US" altLang="ja-JP" sz="2200" dirty="0"/>
              <a:t>Value</a:t>
            </a:r>
            <a:r>
              <a:rPr kumimoji="1" lang="ja-JP" altLang="en-US" sz="2200" dirty="0"/>
              <a:t>たちを加重</a:t>
            </a:r>
            <a:r>
              <a:rPr lang="ja-JP" altLang="en-US" sz="2200" dirty="0"/>
              <a:t>和</a:t>
            </a:r>
            <a:r>
              <a:rPr kumimoji="1" lang="en-US" altLang="ja-JP" sz="2200" dirty="0"/>
              <a:t>(Weighted Sum)</a:t>
            </a:r>
            <a:r>
              <a:rPr kumimoji="1" lang="ja-JP" altLang="en-US" sz="2200" dirty="0"/>
              <a:t>しリターンする。</a:t>
            </a:r>
            <a:endParaRPr kumimoji="1" lang="en-US" altLang="ja-JP" sz="2200" dirty="0"/>
          </a:p>
          <a:p>
            <a:endParaRPr lang="en-US" altLang="ja-JP" sz="2200" dirty="0"/>
          </a:p>
          <a:p>
            <a:r>
              <a:rPr lang="en-US" altLang="ja-JP" sz="1200" dirty="0"/>
              <a:t>Q: </a:t>
            </a:r>
            <a:r>
              <a:rPr lang="ja-JP" altLang="en-US" sz="1200" dirty="0"/>
              <a:t>ある時点での</a:t>
            </a:r>
            <a:r>
              <a:rPr lang="en-US" altLang="ja-JP" sz="1200" dirty="0"/>
              <a:t>Decoder cell</a:t>
            </a:r>
            <a:r>
              <a:rPr lang="ja-JP" altLang="en-US" sz="1200" dirty="0"/>
              <a:t>の</a:t>
            </a:r>
            <a:r>
              <a:rPr lang="en-US" altLang="ja-JP" sz="1200" dirty="0"/>
              <a:t>Hidden state.</a:t>
            </a:r>
          </a:p>
          <a:p>
            <a:r>
              <a:rPr lang="en-US" altLang="ja-JP" sz="1200" dirty="0"/>
              <a:t>K: </a:t>
            </a:r>
            <a:r>
              <a:rPr lang="ja-JP" altLang="en-US" sz="1200" dirty="0"/>
              <a:t>全ての時点での</a:t>
            </a:r>
            <a:r>
              <a:rPr lang="en-US" altLang="ja-JP" sz="1200" dirty="0"/>
              <a:t>Encoder cell</a:t>
            </a:r>
            <a:r>
              <a:rPr lang="ja-JP" altLang="en-US" sz="1200" dirty="0"/>
              <a:t>の</a:t>
            </a:r>
            <a:r>
              <a:rPr lang="en-US" altLang="ja-JP" sz="1200" dirty="0"/>
              <a:t>Hidden state</a:t>
            </a:r>
            <a:r>
              <a:rPr lang="ja-JP" altLang="en-US" sz="1200" dirty="0"/>
              <a:t>たち</a:t>
            </a:r>
            <a:endParaRPr lang="en-US" altLang="ja-JP" sz="1200" dirty="0"/>
          </a:p>
          <a:p>
            <a:r>
              <a:rPr lang="en-US" altLang="ja-JP" sz="1200" dirty="0"/>
              <a:t>V: </a:t>
            </a:r>
            <a:r>
              <a:rPr lang="ja-JP" altLang="en-US" sz="1200" dirty="0"/>
              <a:t>全ての時点での</a:t>
            </a:r>
            <a:r>
              <a:rPr lang="en-US" altLang="ja-JP" sz="1200" dirty="0"/>
              <a:t>Encoder cell</a:t>
            </a:r>
            <a:r>
              <a:rPr lang="ja-JP" altLang="en-US" sz="1200" dirty="0"/>
              <a:t>の</a:t>
            </a:r>
            <a:r>
              <a:rPr lang="en-US" altLang="ja-JP" sz="1200" dirty="0"/>
              <a:t>Hidden state</a:t>
            </a:r>
            <a:r>
              <a:rPr lang="ja-JP" altLang="en-US" sz="1200" dirty="0"/>
              <a:t>たち</a:t>
            </a:r>
            <a:endParaRPr lang="en-US" altLang="ja-JP" sz="1200" dirty="0"/>
          </a:p>
          <a:p>
            <a:r>
              <a:rPr lang="en-US" altLang="ja-JP" sz="2600" dirty="0"/>
              <a:t>Q, K, V: </a:t>
            </a:r>
            <a:r>
              <a:rPr lang="ja-JP" altLang="en-US" sz="2600" dirty="0"/>
              <a:t>入力文章の全ての単語ベクトルたち</a:t>
            </a:r>
            <a:endParaRPr lang="en-US" altLang="ja-JP" sz="2600" dirty="0"/>
          </a:p>
        </p:txBody>
      </p:sp>
      <p:grpSp>
        <p:nvGrpSpPr>
          <p:cNvPr id="6" name="グループ化 5">
            <a:extLst>
              <a:ext uri="{FF2B5EF4-FFF2-40B4-BE49-F238E27FC236}">
                <a16:creationId xmlns:a16="http://schemas.microsoft.com/office/drawing/2014/main" id="{68868349-5D35-10D5-3DF4-1ADE101E8E0F}"/>
              </a:ext>
            </a:extLst>
          </p:cNvPr>
          <p:cNvGrpSpPr/>
          <p:nvPr/>
        </p:nvGrpSpPr>
        <p:grpSpPr>
          <a:xfrm>
            <a:off x="8328151" y="2641511"/>
            <a:ext cx="2524125" cy="3267849"/>
            <a:chOff x="7041678" y="2296040"/>
            <a:chExt cx="2524125" cy="3267849"/>
          </a:xfrm>
        </p:grpSpPr>
        <p:pic>
          <p:nvPicPr>
            <p:cNvPr id="3074" name="Picture 2">
              <a:extLst>
                <a:ext uri="{FF2B5EF4-FFF2-40B4-BE49-F238E27FC236}">
                  <a16:creationId xmlns:a16="http://schemas.microsoft.com/office/drawing/2014/main" id="{A230AA27-4D8D-7915-076A-4F5FE8BD8B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1678" y="2296040"/>
              <a:ext cx="2524125" cy="2990850"/>
            </a:xfrm>
            <a:prstGeom prst="rect">
              <a:avLst/>
            </a:prstGeom>
            <a:noFill/>
            <a:extLst>
              <a:ext uri="{909E8E84-426E-40DD-AFC4-6F175D3DCCD1}">
                <a14:hiddenFill xmlns:a14="http://schemas.microsoft.com/office/drawing/2010/main">
                  <a:solidFill>
                    <a:srgbClr val="FFFFFF"/>
                  </a:solidFill>
                </a14:hiddenFill>
              </a:ext>
            </a:extLst>
          </p:spPr>
        </p:pic>
        <p:sp>
          <p:nvSpPr>
            <p:cNvPr id="5" name="テキスト ボックス 4">
              <a:extLst>
                <a:ext uri="{FF2B5EF4-FFF2-40B4-BE49-F238E27FC236}">
                  <a16:creationId xmlns:a16="http://schemas.microsoft.com/office/drawing/2014/main" id="{08474833-7CAE-2097-C440-D83775F7A389}"/>
                </a:ext>
              </a:extLst>
            </p:cNvPr>
            <p:cNvSpPr txBox="1"/>
            <p:nvPr/>
          </p:nvSpPr>
          <p:spPr>
            <a:xfrm>
              <a:off x="7654363" y="5286890"/>
              <a:ext cx="1298753" cy="276999"/>
            </a:xfrm>
            <a:prstGeom prst="rect">
              <a:avLst/>
            </a:prstGeom>
            <a:noFill/>
          </p:spPr>
          <p:txBody>
            <a:bodyPr wrap="none" rtlCol="0">
              <a:spAutoFit/>
            </a:bodyPr>
            <a:lstStyle/>
            <a:p>
              <a:pPr algn="ctr"/>
              <a:r>
                <a:rPr kumimoji="1" lang="en-US" altLang="ja-JP" sz="1200" dirty="0">
                  <a:solidFill>
                    <a:schemeClr val="tx1">
                      <a:lumMod val="75000"/>
                      <a:lumOff val="25000"/>
                    </a:schemeClr>
                  </a:solidFill>
                  <a:latin typeface="Meiryo UI" panose="020B0604030504040204" pitchFamily="50" charset="-128"/>
                  <a:ea typeface="Meiryo UI" panose="020B0604030504040204" pitchFamily="50" charset="-128"/>
                </a:rPr>
                <a:t>Google AI Blog</a:t>
              </a:r>
              <a:endParaRPr kumimoji="1" lang="ja-JP" altLang="en-US" sz="1200" dirty="0">
                <a:solidFill>
                  <a:schemeClr val="tx1">
                    <a:lumMod val="75000"/>
                    <a:lumOff val="25000"/>
                  </a:schemeClr>
                </a:solidFill>
                <a:latin typeface="Meiryo UI" panose="020B0604030504040204" pitchFamily="50" charset="-128"/>
                <a:ea typeface="Meiryo UI" panose="020B0604030504040204" pitchFamily="50" charset="-128"/>
              </a:endParaRPr>
            </a:p>
          </p:txBody>
        </p:sp>
      </p:grpSp>
      <p:sp>
        <p:nvSpPr>
          <p:cNvPr id="7" name="テキスト ボックス 6">
            <a:extLst>
              <a:ext uri="{FF2B5EF4-FFF2-40B4-BE49-F238E27FC236}">
                <a16:creationId xmlns:a16="http://schemas.microsoft.com/office/drawing/2014/main" id="{175811AB-38E3-3801-7266-7DD7EE028DA3}"/>
              </a:ext>
            </a:extLst>
          </p:cNvPr>
          <p:cNvSpPr txBox="1"/>
          <p:nvPr/>
        </p:nvSpPr>
        <p:spPr>
          <a:xfrm>
            <a:off x="7942325" y="2120900"/>
            <a:ext cx="3295779" cy="461665"/>
          </a:xfrm>
          <a:prstGeom prst="rect">
            <a:avLst/>
          </a:prstGeom>
          <a:noFill/>
        </p:spPr>
        <p:txBody>
          <a:bodyPr wrap="square" rtlCol="0">
            <a:spAutoFit/>
          </a:bodyPr>
          <a:lstStyle/>
          <a:p>
            <a:pPr algn="ctr"/>
            <a:r>
              <a:rPr kumimoji="1" lang="en-US" altLang="ja-JP" sz="2400" dirty="0">
                <a:solidFill>
                  <a:schemeClr val="bg2">
                    <a:lumMod val="25000"/>
                  </a:schemeClr>
                </a:solidFill>
                <a:latin typeface="Meiryo UI" panose="020B0604030504040204" pitchFamily="50" charset="-128"/>
                <a:ea typeface="Meiryo UI" panose="020B0604030504040204" pitchFamily="50" charset="-128"/>
              </a:rPr>
              <a:t>Self-Attention </a:t>
            </a:r>
            <a:r>
              <a:rPr kumimoji="1" lang="ja-JP" altLang="en-US" sz="2400" dirty="0">
                <a:solidFill>
                  <a:schemeClr val="bg2">
                    <a:lumMod val="25000"/>
                  </a:schemeClr>
                </a:solidFill>
                <a:latin typeface="Meiryo UI" panose="020B0604030504040204" pitchFamily="50" charset="-128"/>
                <a:ea typeface="Meiryo UI" panose="020B0604030504040204" pitchFamily="50" charset="-128"/>
              </a:rPr>
              <a:t>の効果</a:t>
            </a:r>
            <a:endParaRPr kumimoji="1" lang="en-US" altLang="ja-JP" sz="2400" dirty="0">
              <a:solidFill>
                <a:schemeClr val="bg2">
                  <a:lumMod val="25000"/>
                </a:schemeClr>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928700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5D47FE-FF06-69AA-3948-39953B9667B8}"/>
              </a:ext>
            </a:extLst>
          </p:cNvPr>
          <p:cNvSpPr>
            <a:spLocks noGrp="1"/>
          </p:cNvSpPr>
          <p:nvPr>
            <p:ph type="title"/>
          </p:nvPr>
        </p:nvSpPr>
        <p:spPr>
          <a:xfrm>
            <a:off x="1097280" y="286603"/>
            <a:ext cx="10058400" cy="792897"/>
          </a:xfrm>
        </p:spPr>
        <p:txBody>
          <a:bodyPr>
            <a:normAutofit/>
          </a:bodyPr>
          <a:lstStyle/>
          <a:p>
            <a:r>
              <a:rPr lang="en-US" altLang="ja-JP" dirty="0"/>
              <a:t>Encoder </a:t>
            </a:r>
            <a:r>
              <a:rPr lang="ja-JP" altLang="en-US" dirty="0"/>
              <a:t>の </a:t>
            </a:r>
            <a:r>
              <a:rPr lang="en-US" altLang="ja-JP" dirty="0"/>
              <a:t>Self-Attention</a:t>
            </a:r>
            <a:endParaRPr kumimoji="1" lang="ja-JP" altLang="en-US" dirty="0"/>
          </a:p>
        </p:txBody>
      </p:sp>
      <p:sp>
        <p:nvSpPr>
          <p:cNvPr id="5" name="タイトル 1">
            <a:extLst>
              <a:ext uri="{FF2B5EF4-FFF2-40B4-BE49-F238E27FC236}">
                <a16:creationId xmlns:a16="http://schemas.microsoft.com/office/drawing/2014/main" id="{1834CBE9-BE25-ED86-BEA6-57E263FB6CBB}"/>
              </a:ext>
            </a:extLst>
          </p:cNvPr>
          <p:cNvSpPr txBox="1">
            <a:spLocks/>
          </p:cNvSpPr>
          <p:nvPr/>
        </p:nvSpPr>
        <p:spPr>
          <a:xfrm>
            <a:off x="1097280" y="988906"/>
            <a:ext cx="10058400" cy="7928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kumimoji="1" sz="4700" i="0" kern="1200" spc="-50" baseline="0">
                <a:solidFill>
                  <a:schemeClr val="tx1">
                    <a:lumMod val="75000"/>
                    <a:lumOff val="25000"/>
                  </a:schemeClr>
                </a:solidFill>
                <a:latin typeface="Meiryo UI" panose="020B0604030504040204" pitchFamily="50" charset="-128"/>
                <a:ea typeface="Meiryo UI" panose="020B0604030504040204" pitchFamily="50" charset="-128"/>
                <a:cs typeface="+mj-cs"/>
              </a:defRPr>
            </a:lvl1pPr>
          </a:lstStyle>
          <a:p>
            <a:r>
              <a:rPr lang="en-US" altLang="ja-JP" sz="3600" dirty="0"/>
              <a:t>Scaled dot product attention</a:t>
            </a:r>
            <a:endParaRPr lang="ja-JP" altLang="en-US" sz="3600" dirty="0"/>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C17314A6-AEE0-6B9A-1CBA-42E327D65E8B}"/>
                  </a:ext>
                </a:extLst>
              </p:cNvPr>
              <p:cNvSpPr txBox="1"/>
              <p:nvPr/>
            </p:nvSpPr>
            <p:spPr>
              <a:xfrm>
                <a:off x="1036320" y="2537417"/>
                <a:ext cx="10180320" cy="2934329"/>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altLang="ko-KR" sz="2800" b="0" i="1" smtClean="0">
                          <a:solidFill>
                            <a:schemeClr val="tx1">
                              <a:lumMod val="75000"/>
                              <a:lumOff val="25000"/>
                            </a:schemeClr>
                          </a:solidFill>
                          <a:latin typeface="Cambria Math" panose="02040503050406030204" pitchFamily="18" charset="0"/>
                        </a:rPr>
                        <m:t>𝑠𝑐𝑜𝑟𝑒</m:t>
                      </m:r>
                      <m:d>
                        <m:dPr>
                          <m:ctrlPr>
                            <a:rPr lang="en-US" altLang="ko-KR" sz="2800" b="0" i="1" smtClean="0">
                              <a:solidFill>
                                <a:schemeClr val="tx1">
                                  <a:lumMod val="75000"/>
                                  <a:lumOff val="25000"/>
                                </a:schemeClr>
                              </a:solidFill>
                              <a:latin typeface="Cambria Math" panose="02040503050406030204" pitchFamily="18" charset="0"/>
                            </a:rPr>
                          </m:ctrlPr>
                        </m:dPr>
                        <m:e>
                          <m:r>
                            <a:rPr lang="en-US" altLang="ko-KR" sz="2800" b="0" i="1" smtClean="0">
                              <a:solidFill>
                                <a:schemeClr val="tx1">
                                  <a:lumMod val="75000"/>
                                  <a:lumOff val="25000"/>
                                </a:schemeClr>
                              </a:solidFill>
                              <a:latin typeface="Cambria Math" panose="02040503050406030204" pitchFamily="18" charset="0"/>
                            </a:rPr>
                            <m:t>𝑞</m:t>
                          </m:r>
                          <m:r>
                            <a:rPr lang="en-US" altLang="ko-KR" sz="2800" b="0" i="1" smtClean="0">
                              <a:solidFill>
                                <a:schemeClr val="tx1">
                                  <a:lumMod val="75000"/>
                                  <a:lumOff val="25000"/>
                                </a:schemeClr>
                              </a:solidFill>
                              <a:latin typeface="Cambria Math" panose="02040503050406030204" pitchFamily="18" charset="0"/>
                            </a:rPr>
                            <m:t>,</m:t>
                          </m:r>
                          <m:r>
                            <a:rPr lang="en-US" altLang="ko-KR" sz="2800" b="0" i="1" smtClean="0">
                              <a:solidFill>
                                <a:schemeClr val="tx1">
                                  <a:lumMod val="75000"/>
                                  <a:lumOff val="25000"/>
                                </a:schemeClr>
                              </a:solidFill>
                              <a:latin typeface="Cambria Math" panose="02040503050406030204" pitchFamily="18" charset="0"/>
                            </a:rPr>
                            <m:t>𝑘</m:t>
                          </m:r>
                        </m:e>
                      </m:d>
                      <m:r>
                        <a:rPr lang="en-US" altLang="ko-KR" sz="2800" b="0" i="1" smtClean="0">
                          <a:solidFill>
                            <a:schemeClr val="tx1">
                              <a:lumMod val="75000"/>
                              <a:lumOff val="25000"/>
                            </a:schemeClr>
                          </a:solidFill>
                          <a:latin typeface="Cambria Math" panose="02040503050406030204" pitchFamily="18" charset="0"/>
                        </a:rPr>
                        <m:t>=</m:t>
                      </m:r>
                      <m:r>
                        <a:rPr lang="en-US" altLang="ko-KR" sz="2800" b="0" i="1" smtClean="0">
                          <a:solidFill>
                            <a:schemeClr val="tx1">
                              <a:lumMod val="75000"/>
                              <a:lumOff val="25000"/>
                            </a:schemeClr>
                          </a:solidFill>
                          <a:latin typeface="Cambria Math" panose="02040503050406030204" pitchFamily="18" charset="0"/>
                        </a:rPr>
                        <m:t>𝑞</m:t>
                      </m:r>
                      <m:r>
                        <a:rPr lang="en-US" altLang="ko-KR" sz="2800" b="0" i="1" smtClean="0">
                          <a:solidFill>
                            <a:schemeClr val="tx1">
                              <a:lumMod val="75000"/>
                              <a:lumOff val="25000"/>
                            </a:schemeClr>
                          </a:solidFill>
                          <a:latin typeface="Cambria Math" panose="02040503050406030204" pitchFamily="18" charset="0"/>
                          <a:ea typeface="Cambria Math" panose="02040503050406030204" pitchFamily="18" charset="0"/>
                        </a:rPr>
                        <m:t>∙</m:t>
                      </m:r>
                      <m:r>
                        <a:rPr lang="en-US" altLang="ko-KR" sz="2800" b="0" i="1" smtClean="0">
                          <a:solidFill>
                            <a:schemeClr val="tx1">
                              <a:lumMod val="75000"/>
                              <a:lumOff val="25000"/>
                            </a:schemeClr>
                          </a:solidFill>
                          <a:latin typeface="Cambria Math" panose="02040503050406030204" pitchFamily="18" charset="0"/>
                          <a:ea typeface="Cambria Math" panose="02040503050406030204" pitchFamily="18" charset="0"/>
                        </a:rPr>
                        <m:t>𝑘</m:t>
                      </m:r>
                      <m:r>
                        <a:rPr lang="en-US" altLang="ko-KR" sz="2800" b="0" i="1" smtClean="0">
                          <a:solidFill>
                            <a:schemeClr val="tx1">
                              <a:lumMod val="75000"/>
                              <a:lumOff val="25000"/>
                            </a:schemeClr>
                          </a:solidFill>
                          <a:latin typeface="Cambria Math" panose="02040503050406030204" pitchFamily="18" charset="0"/>
                          <a:ea typeface="Cambria Math" panose="02040503050406030204" pitchFamily="18" charset="0"/>
                        </a:rPr>
                        <m:t>/</m:t>
                      </m:r>
                      <m:rad>
                        <m:radPr>
                          <m:degHide m:val="on"/>
                          <m:ctrlPr>
                            <a:rPr lang="en-US" altLang="ko-KR" sz="2800" b="0" i="1" smtClean="0">
                              <a:solidFill>
                                <a:schemeClr val="tx1">
                                  <a:lumMod val="75000"/>
                                  <a:lumOff val="25000"/>
                                </a:schemeClr>
                              </a:solidFill>
                              <a:latin typeface="Cambria Math" panose="02040503050406030204" pitchFamily="18" charset="0"/>
                              <a:ea typeface="Cambria Math" panose="02040503050406030204" pitchFamily="18" charset="0"/>
                            </a:rPr>
                          </m:ctrlPr>
                        </m:radPr>
                        <m:deg/>
                        <m:e>
                          <m:r>
                            <a:rPr lang="en-US" altLang="ko-KR" sz="2800" b="0" i="1" smtClean="0">
                              <a:solidFill>
                                <a:schemeClr val="tx1">
                                  <a:lumMod val="75000"/>
                                  <a:lumOff val="25000"/>
                                </a:schemeClr>
                              </a:solidFill>
                              <a:latin typeface="Cambria Math" panose="02040503050406030204" pitchFamily="18" charset="0"/>
                              <a:ea typeface="Cambria Math" panose="02040503050406030204" pitchFamily="18" charset="0"/>
                            </a:rPr>
                            <m:t>𝑛</m:t>
                          </m:r>
                        </m:e>
                      </m:rad>
                    </m:oMath>
                  </m:oMathPara>
                </a14:m>
                <a:endParaRPr lang="en-US" altLang="ko-KR" sz="2800" dirty="0">
                  <a:solidFill>
                    <a:schemeClr val="tx1">
                      <a:lumMod val="75000"/>
                      <a:lumOff val="25000"/>
                    </a:schemeClr>
                  </a:solidFill>
                  <a:latin typeface="Meiryo" panose="020B0604030504040204" pitchFamily="34" charset="-128"/>
                  <a:ea typeface="Meiryo" panose="020B0604030504040204" pitchFamily="34" charset="-128"/>
                </a:endParaRPr>
              </a:p>
              <a:p>
                <a:pPr algn="ctr"/>
                <a:endParaRPr lang="en-US" altLang="ko-KR" sz="2800" dirty="0">
                  <a:solidFill>
                    <a:schemeClr val="tx1">
                      <a:lumMod val="75000"/>
                      <a:lumOff val="25000"/>
                    </a:schemeClr>
                  </a:solidFill>
                  <a:latin typeface="Meiryo" panose="020B0604030504040204" pitchFamily="34" charset="-128"/>
                  <a:ea typeface="Meiryo" panose="020B0604030504040204" pitchFamily="34" charset="-128"/>
                </a:endParaRPr>
              </a:p>
              <a:p>
                <a:pPr algn="ctr"/>
                <a:r>
                  <a:rPr lang="en-US" altLang="ko-KR" sz="2800" dirty="0">
                    <a:solidFill>
                      <a:schemeClr val="tx1">
                        <a:lumMod val="75000"/>
                        <a:lumOff val="25000"/>
                      </a:schemeClr>
                    </a:solidFill>
                    <a:latin typeface="Meiryo" panose="020B0604030504040204" pitchFamily="34" charset="-128"/>
                    <a:ea typeface="Meiryo" panose="020B0604030504040204" pitchFamily="34" charset="-128"/>
                  </a:rPr>
                  <a:t>Transformer</a:t>
                </a:r>
                <a:r>
                  <a:rPr lang="ja-JP" altLang="en-US" sz="2800" dirty="0">
                    <a:solidFill>
                      <a:schemeClr val="tx1">
                        <a:lumMod val="75000"/>
                        <a:lumOff val="25000"/>
                      </a:schemeClr>
                    </a:solidFill>
                    <a:latin typeface="Meiryo" panose="020B0604030504040204" pitchFamily="34" charset="-128"/>
                    <a:ea typeface="Meiryo" panose="020B0604030504040204" pitchFamily="34" charset="-128"/>
                  </a:rPr>
                  <a:t>では</a:t>
                </a:r>
                <a14:m>
                  <m:oMath xmlns:m="http://schemas.openxmlformats.org/officeDocument/2006/math">
                    <m:r>
                      <a:rPr lang="en-US" altLang="ja-JP" sz="2800" i="1" dirty="0" smtClean="0">
                        <a:solidFill>
                          <a:schemeClr val="tx1">
                            <a:lumMod val="75000"/>
                            <a:lumOff val="25000"/>
                          </a:schemeClr>
                        </a:solidFill>
                        <a:latin typeface="Cambria Math" panose="02040503050406030204" pitchFamily="18" charset="0"/>
                      </a:rPr>
                      <m:t>𝑘</m:t>
                    </m:r>
                  </m:oMath>
                </a14:m>
                <a:r>
                  <a:rPr lang="ja-JP" altLang="en-US" sz="2800" dirty="0">
                    <a:solidFill>
                      <a:schemeClr val="tx1">
                        <a:lumMod val="75000"/>
                        <a:lumOff val="25000"/>
                      </a:schemeClr>
                    </a:solidFill>
                    <a:latin typeface="Meiryo" panose="020B0604030504040204" pitchFamily="34" charset="-128"/>
                    <a:ea typeface="Meiryo" panose="020B0604030504040204" pitchFamily="34" charset="-128"/>
                  </a:rPr>
                  <a:t>ベクトルの次元 </a:t>
                </a:r>
                <a14:m>
                  <m:oMath xmlns:m="http://schemas.openxmlformats.org/officeDocument/2006/math">
                    <m:sSub>
                      <m:sSubPr>
                        <m:ctrlPr>
                          <a:rPr lang="en-US" altLang="ja-JP" sz="2800" i="1" smtClean="0">
                            <a:solidFill>
                              <a:schemeClr val="tx1">
                                <a:lumMod val="75000"/>
                                <a:lumOff val="25000"/>
                              </a:schemeClr>
                            </a:solidFill>
                            <a:latin typeface="Cambria Math" panose="02040503050406030204" pitchFamily="18" charset="0"/>
                          </a:rPr>
                        </m:ctrlPr>
                      </m:sSubPr>
                      <m:e>
                        <m:r>
                          <a:rPr lang="en-US" altLang="ja-JP" sz="2800" b="0" i="1" smtClean="0">
                            <a:solidFill>
                              <a:schemeClr val="tx1">
                                <a:lumMod val="75000"/>
                                <a:lumOff val="25000"/>
                              </a:schemeClr>
                            </a:solidFill>
                            <a:latin typeface="Cambria Math" panose="02040503050406030204" pitchFamily="18" charset="0"/>
                          </a:rPr>
                          <m:t>𝑑</m:t>
                        </m:r>
                      </m:e>
                      <m:sub>
                        <m:r>
                          <a:rPr lang="en-US" altLang="ja-JP" sz="2800" b="0" i="1" smtClean="0">
                            <a:solidFill>
                              <a:schemeClr val="tx1">
                                <a:lumMod val="75000"/>
                                <a:lumOff val="25000"/>
                              </a:schemeClr>
                            </a:solidFill>
                            <a:latin typeface="Cambria Math" panose="02040503050406030204" pitchFamily="18" charset="0"/>
                          </a:rPr>
                          <m:t>𝑘</m:t>
                        </m:r>
                      </m:sub>
                    </m:sSub>
                  </m:oMath>
                </a14:m>
                <a:r>
                  <a:rPr lang="ja-JP" altLang="en-US" sz="2800" dirty="0">
                    <a:solidFill>
                      <a:schemeClr val="tx1">
                        <a:lumMod val="75000"/>
                        <a:lumOff val="25000"/>
                      </a:schemeClr>
                    </a:solidFill>
                    <a:latin typeface="Meiryo" panose="020B0604030504040204" pitchFamily="34" charset="-128"/>
                    <a:ea typeface="Meiryo" panose="020B0604030504040204" pitchFamily="34" charset="-128"/>
                  </a:rPr>
                  <a:t>を</a:t>
                </a:r>
                <a14:m>
                  <m:oMath xmlns:m="http://schemas.openxmlformats.org/officeDocument/2006/math">
                    <m:r>
                      <a:rPr lang="en-US" altLang="ja-JP" sz="2800" b="0" i="1" dirty="0" smtClean="0">
                        <a:solidFill>
                          <a:schemeClr val="tx1">
                            <a:lumMod val="75000"/>
                            <a:lumOff val="25000"/>
                          </a:schemeClr>
                        </a:solidFill>
                        <a:latin typeface="Cambria Math" panose="02040503050406030204" pitchFamily="18" charset="0"/>
                      </a:rPr>
                      <m:t>𝑛</m:t>
                    </m:r>
                  </m:oMath>
                </a14:m>
                <a:r>
                  <a:rPr lang="ja-JP" altLang="en-US" sz="2800" dirty="0">
                    <a:solidFill>
                      <a:schemeClr val="tx1">
                        <a:lumMod val="75000"/>
                        <a:lumOff val="25000"/>
                      </a:schemeClr>
                    </a:solidFill>
                    <a:latin typeface="Meiryo" panose="020B0604030504040204" pitchFamily="34" charset="-128"/>
                    <a:ea typeface="Meiryo" panose="020B0604030504040204" pitchFamily="34" charset="-128"/>
                  </a:rPr>
                  <a:t>として使う。</a:t>
                </a:r>
                <a:endParaRPr lang="en-US" altLang="ja-JP" sz="2800" dirty="0">
                  <a:solidFill>
                    <a:schemeClr val="tx1">
                      <a:lumMod val="75000"/>
                      <a:lumOff val="25000"/>
                    </a:schemeClr>
                  </a:solidFill>
                  <a:latin typeface="Meiryo" panose="020B0604030504040204" pitchFamily="34" charset="-128"/>
                  <a:ea typeface="Meiryo" panose="020B0604030504040204" pitchFamily="34" charset="-128"/>
                </a:endParaRPr>
              </a:p>
              <a:p>
                <a:pPr algn="ctr"/>
                <a:endParaRPr lang="en-US" altLang="ja-JP" sz="2800" dirty="0">
                  <a:solidFill>
                    <a:schemeClr val="tx1">
                      <a:lumMod val="75000"/>
                      <a:lumOff val="25000"/>
                    </a:schemeClr>
                  </a:solidFill>
                  <a:latin typeface="Meiryo" panose="020B0604030504040204" pitchFamily="34" charset="-128"/>
                  <a:ea typeface="Meiryo" panose="020B0604030504040204" pitchFamily="34" charset="-128"/>
                </a:endParaRPr>
              </a:p>
              <a:p>
                <a:pPr algn="ctr"/>
                <a14:m>
                  <m:oMathPara xmlns:m="http://schemas.openxmlformats.org/officeDocument/2006/math">
                    <m:oMathParaPr>
                      <m:jc m:val="centerGroup"/>
                    </m:oMathParaPr>
                    <m:oMath xmlns:m="http://schemas.openxmlformats.org/officeDocument/2006/math">
                      <m:r>
                        <a:rPr lang="en-US" altLang="ko-KR" sz="2800" b="0" i="1" smtClean="0">
                          <a:solidFill>
                            <a:schemeClr val="tx1">
                              <a:lumMod val="75000"/>
                              <a:lumOff val="25000"/>
                            </a:schemeClr>
                          </a:solidFill>
                          <a:latin typeface="Cambria Math" panose="02040503050406030204" pitchFamily="18" charset="0"/>
                        </a:rPr>
                        <m:t>𝐴𝑡𝑡𝑒𝑛𝑡𝑖𝑜𝑛</m:t>
                      </m:r>
                      <m:d>
                        <m:dPr>
                          <m:ctrlPr>
                            <a:rPr lang="en-US" altLang="ko-KR" sz="2800" b="0" i="1" smtClean="0">
                              <a:solidFill>
                                <a:schemeClr val="tx1">
                                  <a:lumMod val="75000"/>
                                  <a:lumOff val="25000"/>
                                </a:schemeClr>
                              </a:solidFill>
                              <a:latin typeface="Cambria Math" panose="02040503050406030204" pitchFamily="18" charset="0"/>
                            </a:rPr>
                          </m:ctrlPr>
                        </m:dPr>
                        <m:e>
                          <m:r>
                            <a:rPr lang="en-US" altLang="ko-KR" sz="2800" b="0" i="1" smtClean="0">
                              <a:solidFill>
                                <a:schemeClr val="tx1">
                                  <a:lumMod val="75000"/>
                                  <a:lumOff val="25000"/>
                                </a:schemeClr>
                              </a:solidFill>
                              <a:latin typeface="Cambria Math" panose="02040503050406030204" pitchFamily="18" charset="0"/>
                            </a:rPr>
                            <m:t>𝑄</m:t>
                          </m:r>
                          <m:r>
                            <a:rPr lang="en-US" altLang="ko-KR" sz="2800" b="0" i="1" smtClean="0">
                              <a:solidFill>
                                <a:schemeClr val="tx1">
                                  <a:lumMod val="75000"/>
                                  <a:lumOff val="25000"/>
                                </a:schemeClr>
                              </a:solidFill>
                              <a:latin typeface="Cambria Math" panose="02040503050406030204" pitchFamily="18" charset="0"/>
                            </a:rPr>
                            <m:t>,</m:t>
                          </m:r>
                          <m:r>
                            <a:rPr lang="en-US" altLang="ko-KR" sz="2800" b="0" i="1" smtClean="0">
                              <a:solidFill>
                                <a:schemeClr val="tx1">
                                  <a:lumMod val="75000"/>
                                  <a:lumOff val="25000"/>
                                </a:schemeClr>
                              </a:solidFill>
                              <a:latin typeface="Cambria Math" panose="02040503050406030204" pitchFamily="18" charset="0"/>
                            </a:rPr>
                            <m:t>𝐾</m:t>
                          </m:r>
                          <m:r>
                            <a:rPr lang="en-US" altLang="ko-KR" sz="2800" b="0" i="1" smtClean="0">
                              <a:solidFill>
                                <a:schemeClr val="tx1">
                                  <a:lumMod val="75000"/>
                                  <a:lumOff val="25000"/>
                                </a:schemeClr>
                              </a:solidFill>
                              <a:latin typeface="Cambria Math" panose="02040503050406030204" pitchFamily="18" charset="0"/>
                            </a:rPr>
                            <m:t>,</m:t>
                          </m:r>
                          <m:r>
                            <a:rPr lang="en-US" altLang="ko-KR" sz="2800" b="0" i="1" smtClean="0">
                              <a:solidFill>
                                <a:schemeClr val="tx1">
                                  <a:lumMod val="75000"/>
                                  <a:lumOff val="25000"/>
                                </a:schemeClr>
                              </a:solidFill>
                              <a:latin typeface="Cambria Math" panose="02040503050406030204" pitchFamily="18" charset="0"/>
                            </a:rPr>
                            <m:t>𝑉</m:t>
                          </m:r>
                        </m:e>
                      </m:d>
                      <m:r>
                        <a:rPr lang="en-US" altLang="ko-KR" sz="2800" b="0" i="1" smtClean="0">
                          <a:solidFill>
                            <a:schemeClr val="tx1">
                              <a:lumMod val="75000"/>
                              <a:lumOff val="25000"/>
                            </a:schemeClr>
                          </a:solidFill>
                          <a:latin typeface="Cambria Math" panose="02040503050406030204" pitchFamily="18" charset="0"/>
                        </a:rPr>
                        <m:t>=</m:t>
                      </m:r>
                      <m:r>
                        <a:rPr lang="en-US" altLang="ko-KR" sz="2800" b="0" i="1" smtClean="0">
                          <a:solidFill>
                            <a:schemeClr val="tx1">
                              <a:lumMod val="75000"/>
                              <a:lumOff val="25000"/>
                            </a:schemeClr>
                          </a:solidFill>
                          <a:latin typeface="Cambria Math" panose="02040503050406030204" pitchFamily="18" charset="0"/>
                        </a:rPr>
                        <m:t>𝑠𝑜𝑓𝑡𝑚𝑎𝑥</m:t>
                      </m:r>
                      <m:d>
                        <m:dPr>
                          <m:ctrlPr>
                            <a:rPr lang="en-US" altLang="ko-KR" sz="2800" b="0" i="1" smtClean="0">
                              <a:solidFill>
                                <a:schemeClr val="tx1">
                                  <a:lumMod val="75000"/>
                                  <a:lumOff val="25000"/>
                                </a:schemeClr>
                              </a:solidFill>
                              <a:latin typeface="Cambria Math" panose="02040503050406030204" pitchFamily="18" charset="0"/>
                            </a:rPr>
                          </m:ctrlPr>
                        </m:dPr>
                        <m:e>
                          <m:f>
                            <m:fPr>
                              <m:ctrlPr>
                                <a:rPr lang="en-US" altLang="ko-KR" sz="2800" b="0" i="1" smtClean="0">
                                  <a:solidFill>
                                    <a:schemeClr val="tx1">
                                      <a:lumMod val="75000"/>
                                      <a:lumOff val="25000"/>
                                    </a:schemeClr>
                                  </a:solidFill>
                                  <a:latin typeface="Cambria Math" panose="02040503050406030204" pitchFamily="18" charset="0"/>
                                </a:rPr>
                              </m:ctrlPr>
                            </m:fPr>
                            <m:num>
                              <m:r>
                                <a:rPr lang="en-US" altLang="ko-KR" sz="2800" b="0" i="1" smtClean="0">
                                  <a:solidFill>
                                    <a:schemeClr val="tx1">
                                      <a:lumMod val="75000"/>
                                      <a:lumOff val="25000"/>
                                    </a:schemeClr>
                                  </a:solidFill>
                                  <a:latin typeface="Cambria Math" panose="02040503050406030204" pitchFamily="18" charset="0"/>
                                </a:rPr>
                                <m:t>𝑄</m:t>
                              </m:r>
                              <m:sSup>
                                <m:sSupPr>
                                  <m:ctrlPr>
                                    <a:rPr lang="en-US" altLang="ko-KR" sz="2800" b="0" i="1" smtClean="0">
                                      <a:solidFill>
                                        <a:schemeClr val="tx1">
                                          <a:lumMod val="75000"/>
                                          <a:lumOff val="25000"/>
                                        </a:schemeClr>
                                      </a:solidFill>
                                      <a:latin typeface="Cambria Math" panose="02040503050406030204" pitchFamily="18" charset="0"/>
                                    </a:rPr>
                                  </m:ctrlPr>
                                </m:sSupPr>
                                <m:e>
                                  <m:r>
                                    <a:rPr lang="en-US" altLang="ko-KR" sz="2800" b="0" i="1" smtClean="0">
                                      <a:solidFill>
                                        <a:schemeClr val="tx1">
                                          <a:lumMod val="75000"/>
                                          <a:lumOff val="25000"/>
                                        </a:schemeClr>
                                      </a:solidFill>
                                      <a:latin typeface="Cambria Math" panose="02040503050406030204" pitchFamily="18" charset="0"/>
                                    </a:rPr>
                                    <m:t>𝐾</m:t>
                                  </m:r>
                                </m:e>
                                <m:sup>
                                  <m:r>
                                    <a:rPr lang="en-US" altLang="ko-KR" sz="2800" b="0" i="1" smtClean="0">
                                      <a:solidFill>
                                        <a:schemeClr val="tx1">
                                          <a:lumMod val="75000"/>
                                          <a:lumOff val="25000"/>
                                        </a:schemeClr>
                                      </a:solidFill>
                                      <a:latin typeface="Cambria Math" panose="02040503050406030204" pitchFamily="18" charset="0"/>
                                    </a:rPr>
                                    <m:t>𝑇</m:t>
                                  </m:r>
                                </m:sup>
                              </m:sSup>
                            </m:num>
                            <m:den>
                              <m:rad>
                                <m:radPr>
                                  <m:degHide m:val="on"/>
                                  <m:ctrlPr>
                                    <a:rPr lang="en-US" altLang="ko-KR" sz="2800" b="0" i="1" smtClean="0">
                                      <a:solidFill>
                                        <a:schemeClr val="tx1">
                                          <a:lumMod val="75000"/>
                                          <a:lumOff val="25000"/>
                                        </a:schemeClr>
                                      </a:solidFill>
                                      <a:latin typeface="Cambria Math" panose="02040503050406030204" pitchFamily="18" charset="0"/>
                                    </a:rPr>
                                  </m:ctrlPr>
                                </m:radPr>
                                <m:deg/>
                                <m:e>
                                  <m:sSub>
                                    <m:sSubPr>
                                      <m:ctrlPr>
                                        <a:rPr lang="en-US" altLang="ko-KR" sz="2800" b="0" i="1" smtClean="0">
                                          <a:solidFill>
                                            <a:schemeClr val="tx1">
                                              <a:lumMod val="75000"/>
                                              <a:lumOff val="25000"/>
                                            </a:schemeClr>
                                          </a:solidFill>
                                          <a:latin typeface="Cambria Math" panose="02040503050406030204" pitchFamily="18" charset="0"/>
                                        </a:rPr>
                                      </m:ctrlPr>
                                    </m:sSubPr>
                                    <m:e>
                                      <m:r>
                                        <a:rPr lang="en-US" altLang="ko-KR" sz="2800" b="0" i="1" smtClean="0">
                                          <a:solidFill>
                                            <a:schemeClr val="tx1">
                                              <a:lumMod val="75000"/>
                                              <a:lumOff val="25000"/>
                                            </a:schemeClr>
                                          </a:solidFill>
                                          <a:latin typeface="Cambria Math" panose="02040503050406030204" pitchFamily="18" charset="0"/>
                                        </a:rPr>
                                        <m:t>𝑑</m:t>
                                      </m:r>
                                    </m:e>
                                    <m:sub>
                                      <m:r>
                                        <a:rPr lang="en-US" altLang="ko-KR" sz="2800" b="0" i="1" smtClean="0">
                                          <a:solidFill>
                                            <a:schemeClr val="tx1">
                                              <a:lumMod val="75000"/>
                                              <a:lumOff val="25000"/>
                                            </a:schemeClr>
                                          </a:solidFill>
                                          <a:latin typeface="Cambria Math" panose="02040503050406030204" pitchFamily="18" charset="0"/>
                                        </a:rPr>
                                        <m:t>𝑘</m:t>
                                      </m:r>
                                    </m:sub>
                                  </m:sSub>
                                </m:e>
                              </m:rad>
                            </m:den>
                          </m:f>
                        </m:e>
                      </m:d>
                      <m:r>
                        <a:rPr lang="en-US" altLang="ko-KR" sz="2800" b="0" i="1" smtClean="0">
                          <a:solidFill>
                            <a:schemeClr val="tx1">
                              <a:lumMod val="75000"/>
                              <a:lumOff val="25000"/>
                            </a:schemeClr>
                          </a:solidFill>
                          <a:latin typeface="Cambria Math" panose="02040503050406030204" pitchFamily="18" charset="0"/>
                        </a:rPr>
                        <m:t>𝑉</m:t>
                      </m:r>
                    </m:oMath>
                  </m:oMathPara>
                </a14:m>
                <a:endParaRPr lang="ko-KR" altLang="en-US" sz="2800" dirty="0">
                  <a:solidFill>
                    <a:schemeClr val="tx1">
                      <a:lumMod val="75000"/>
                      <a:lumOff val="25000"/>
                    </a:schemeClr>
                  </a:solidFill>
                  <a:latin typeface="Meiryo" panose="020B0604030504040204" pitchFamily="34" charset="-128"/>
                </a:endParaRPr>
              </a:p>
            </p:txBody>
          </p:sp>
        </mc:Choice>
        <mc:Fallback xmlns="">
          <p:sp>
            <p:nvSpPr>
              <p:cNvPr id="8" name="TextBox 7">
                <a:extLst>
                  <a:ext uri="{FF2B5EF4-FFF2-40B4-BE49-F238E27FC236}">
                    <a16:creationId xmlns:a16="http://schemas.microsoft.com/office/drawing/2014/main" id="{C17314A6-AEE0-6B9A-1CBA-42E327D65E8B}"/>
                  </a:ext>
                </a:extLst>
              </p:cNvPr>
              <p:cNvSpPr txBox="1">
                <a:spLocks noRot="1" noChangeAspect="1" noMove="1" noResize="1" noEditPoints="1" noAdjustHandles="1" noChangeArrowheads="1" noChangeShapeType="1" noTextEdit="1"/>
              </p:cNvSpPr>
              <p:nvPr/>
            </p:nvSpPr>
            <p:spPr>
              <a:xfrm>
                <a:off x="1036320" y="2537417"/>
                <a:ext cx="10180320" cy="2934329"/>
              </a:xfrm>
              <a:prstGeom prst="rect">
                <a:avLst/>
              </a:prstGeom>
              <a:blipFill>
                <a:blip r:embed="rId2"/>
                <a:stretch>
                  <a:fillRect/>
                </a:stretch>
              </a:blipFill>
            </p:spPr>
            <p:txBody>
              <a:bodyPr/>
              <a:lstStyle/>
              <a:p>
                <a:r>
                  <a:rPr lang="ko-KR" altLang="en-US">
                    <a:noFill/>
                  </a:rPr>
                  <a:t> </a:t>
                </a:r>
              </a:p>
            </p:txBody>
          </p:sp>
        </mc:Fallback>
      </mc:AlternateContent>
    </p:spTree>
    <p:extLst>
      <p:ext uri="{BB962C8B-B14F-4D97-AF65-F5344CB8AC3E}">
        <p14:creationId xmlns:p14="http://schemas.microsoft.com/office/powerpoint/2010/main" val="35698005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5D47FE-FF06-69AA-3948-39953B9667B8}"/>
              </a:ext>
            </a:extLst>
          </p:cNvPr>
          <p:cNvSpPr>
            <a:spLocks noGrp="1"/>
          </p:cNvSpPr>
          <p:nvPr>
            <p:ph type="title"/>
          </p:nvPr>
        </p:nvSpPr>
        <p:spPr>
          <a:xfrm>
            <a:off x="1097280" y="286603"/>
            <a:ext cx="10058400" cy="792897"/>
          </a:xfrm>
        </p:spPr>
        <p:txBody>
          <a:bodyPr>
            <a:normAutofit/>
          </a:bodyPr>
          <a:lstStyle/>
          <a:p>
            <a:r>
              <a:rPr lang="en-US" altLang="ja-JP" dirty="0"/>
              <a:t>Encoder </a:t>
            </a:r>
            <a:r>
              <a:rPr lang="ja-JP" altLang="en-US" dirty="0"/>
              <a:t>の </a:t>
            </a:r>
            <a:r>
              <a:rPr lang="en-US" altLang="ja-JP" dirty="0"/>
              <a:t>Self-Attention</a:t>
            </a:r>
            <a:endParaRPr kumimoji="1" lang="ja-JP" altLang="en-US" dirty="0"/>
          </a:p>
        </p:txBody>
      </p:sp>
      <p:sp>
        <p:nvSpPr>
          <p:cNvPr id="5" name="タイトル 1">
            <a:extLst>
              <a:ext uri="{FF2B5EF4-FFF2-40B4-BE49-F238E27FC236}">
                <a16:creationId xmlns:a16="http://schemas.microsoft.com/office/drawing/2014/main" id="{1834CBE9-BE25-ED86-BEA6-57E263FB6CBB}"/>
              </a:ext>
            </a:extLst>
          </p:cNvPr>
          <p:cNvSpPr txBox="1">
            <a:spLocks/>
          </p:cNvSpPr>
          <p:nvPr/>
        </p:nvSpPr>
        <p:spPr>
          <a:xfrm>
            <a:off x="1097280" y="988906"/>
            <a:ext cx="10058400" cy="7928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kumimoji="1" sz="4700" i="0" kern="1200" spc="-50" baseline="0">
                <a:solidFill>
                  <a:schemeClr val="tx1">
                    <a:lumMod val="75000"/>
                    <a:lumOff val="25000"/>
                  </a:schemeClr>
                </a:solidFill>
                <a:latin typeface="Meiryo UI" panose="020B0604030504040204" pitchFamily="50" charset="-128"/>
                <a:ea typeface="Meiryo UI" panose="020B0604030504040204" pitchFamily="50" charset="-128"/>
                <a:cs typeface="+mj-cs"/>
              </a:defRPr>
            </a:lvl1pPr>
          </a:lstStyle>
          <a:p>
            <a:r>
              <a:rPr lang="en-US" altLang="ja-JP" sz="3600" dirty="0"/>
              <a:t>Scaled dot product attention</a:t>
            </a:r>
            <a:endParaRPr lang="ja-JP" altLang="en-US" sz="3600" dirty="0"/>
          </a:p>
        </p:txBody>
      </p:sp>
      <p:pic>
        <p:nvPicPr>
          <p:cNvPr id="4" name="그림 3">
            <a:extLst>
              <a:ext uri="{FF2B5EF4-FFF2-40B4-BE49-F238E27FC236}">
                <a16:creationId xmlns:a16="http://schemas.microsoft.com/office/drawing/2014/main" id="{E0226F28-5B95-3342-BDFA-D7C33EB33455}"/>
              </a:ext>
            </a:extLst>
          </p:cNvPr>
          <p:cNvPicPr>
            <a:picLocks noChangeAspect="1"/>
          </p:cNvPicPr>
          <p:nvPr/>
        </p:nvPicPr>
        <p:blipFill rotWithShape="1">
          <a:blip r:embed="rId2"/>
          <a:srcRect l="26932" t="22222" r="21250" b="33939"/>
          <a:stretch/>
        </p:blipFill>
        <p:spPr>
          <a:xfrm>
            <a:off x="221672" y="2484106"/>
            <a:ext cx="5988718" cy="2849894"/>
          </a:xfrm>
          <a:prstGeom prst="rect">
            <a:avLst/>
          </a:prstGeom>
        </p:spPr>
      </p:pic>
      <p:pic>
        <p:nvPicPr>
          <p:cNvPr id="7" name="그림 6">
            <a:extLst>
              <a:ext uri="{FF2B5EF4-FFF2-40B4-BE49-F238E27FC236}">
                <a16:creationId xmlns:a16="http://schemas.microsoft.com/office/drawing/2014/main" id="{D8CEC124-2FC1-77E5-7BE3-48110389E1C3}"/>
              </a:ext>
            </a:extLst>
          </p:cNvPr>
          <p:cNvPicPr>
            <a:picLocks noChangeAspect="1"/>
          </p:cNvPicPr>
          <p:nvPr/>
        </p:nvPicPr>
        <p:blipFill rotWithShape="1">
          <a:blip r:embed="rId3"/>
          <a:srcRect l="26932" t="21616" r="21250" b="6464"/>
          <a:stretch/>
        </p:blipFill>
        <p:spPr>
          <a:xfrm>
            <a:off x="6371222" y="2027105"/>
            <a:ext cx="5820778" cy="4544292"/>
          </a:xfrm>
          <a:prstGeom prst="rect">
            <a:avLst/>
          </a:prstGeom>
        </p:spPr>
      </p:pic>
    </p:spTree>
    <p:extLst>
      <p:ext uri="{BB962C8B-B14F-4D97-AF65-F5344CB8AC3E}">
        <p14:creationId xmlns:p14="http://schemas.microsoft.com/office/powerpoint/2010/main" val="3761672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5A3AAD6D-F95E-A1D6-4DA5-95904C86AD7A}"/>
              </a:ext>
            </a:extLst>
          </p:cNvPr>
          <p:cNvSpPr>
            <a:spLocks noGrp="1"/>
          </p:cNvSpPr>
          <p:nvPr>
            <p:ph type="title"/>
          </p:nvPr>
        </p:nvSpPr>
        <p:spPr/>
        <p:txBody>
          <a:bodyPr/>
          <a:lstStyle/>
          <a:p>
            <a:r>
              <a:rPr lang="en-US" altLang="ja-JP" dirty="0"/>
              <a:t>BERT</a:t>
            </a:r>
            <a:r>
              <a:rPr lang="ja-JP" altLang="en-US" dirty="0"/>
              <a:t>とは。</a:t>
            </a:r>
          </a:p>
        </p:txBody>
      </p:sp>
      <p:sp>
        <p:nvSpPr>
          <p:cNvPr id="6" name="コンテンツ プレースホルダー 5">
            <a:extLst>
              <a:ext uri="{FF2B5EF4-FFF2-40B4-BE49-F238E27FC236}">
                <a16:creationId xmlns:a16="http://schemas.microsoft.com/office/drawing/2014/main" id="{8A9F4284-23E8-C20A-BCDF-7C03AAEB0DED}"/>
              </a:ext>
            </a:extLst>
          </p:cNvPr>
          <p:cNvSpPr>
            <a:spLocks noGrp="1"/>
          </p:cNvSpPr>
          <p:nvPr>
            <p:ph idx="1"/>
          </p:nvPr>
        </p:nvSpPr>
        <p:spPr/>
        <p:txBody>
          <a:bodyPr>
            <a:normAutofit/>
          </a:bodyPr>
          <a:lstStyle/>
          <a:p>
            <a:r>
              <a:rPr lang="en-US" altLang="ja-JP" sz="4000" dirty="0">
                <a:solidFill>
                  <a:srgbClr val="0070C0"/>
                </a:solidFill>
              </a:rPr>
              <a:t>Transformer</a:t>
            </a:r>
            <a:r>
              <a:rPr lang="ja-JP" altLang="en-US" sz="4000" dirty="0"/>
              <a:t>を基に</a:t>
            </a:r>
            <a:r>
              <a:rPr lang="en-US" altLang="ja-JP" sz="4000" dirty="0">
                <a:solidFill>
                  <a:srgbClr val="0070C0"/>
                </a:solidFill>
              </a:rPr>
              <a:t>Encoder</a:t>
            </a:r>
            <a:r>
              <a:rPr lang="ja-JP" altLang="en-US" sz="4000" dirty="0"/>
              <a:t>部分だけを用いて、四日間</a:t>
            </a:r>
            <a:r>
              <a:rPr lang="en-US" altLang="ja-JP" sz="4000" dirty="0"/>
              <a:t>Wikipedia</a:t>
            </a:r>
            <a:r>
              <a:rPr lang="ja-JP" altLang="en-US" sz="4000" dirty="0"/>
              <a:t>と</a:t>
            </a:r>
            <a:r>
              <a:rPr lang="en-US" altLang="ja-JP" sz="4000" dirty="0" err="1"/>
              <a:t>BooksCorpus</a:t>
            </a:r>
            <a:r>
              <a:rPr lang="ja-JP" altLang="en-US" sz="4000" dirty="0"/>
              <a:t>から</a:t>
            </a:r>
            <a:r>
              <a:rPr lang="en-US" altLang="ja-JP" sz="4000" dirty="0">
                <a:solidFill>
                  <a:srgbClr val="0070C0"/>
                </a:solidFill>
              </a:rPr>
              <a:t>Label</a:t>
            </a:r>
            <a:r>
              <a:rPr lang="ja-JP" altLang="en-US" sz="4000" dirty="0">
                <a:solidFill>
                  <a:srgbClr val="0070C0"/>
                </a:solidFill>
              </a:rPr>
              <a:t>のないデータ</a:t>
            </a:r>
            <a:r>
              <a:rPr lang="en-US" altLang="ja-JP" sz="4000" dirty="0">
                <a:solidFill>
                  <a:srgbClr val="FF0000"/>
                </a:solidFill>
              </a:rPr>
              <a:t>33</a:t>
            </a:r>
            <a:r>
              <a:rPr lang="ja-JP" altLang="en-US" sz="4000" dirty="0">
                <a:solidFill>
                  <a:srgbClr val="FF0000"/>
                </a:solidFill>
              </a:rPr>
              <a:t>億</a:t>
            </a:r>
            <a:r>
              <a:rPr lang="ja-JP" altLang="en-US" sz="4000" dirty="0">
                <a:solidFill>
                  <a:srgbClr val="0070C0"/>
                </a:solidFill>
              </a:rPr>
              <a:t>単語</a:t>
            </a:r>
            <a:r>
              <a:rPr lang="ja-JP" altLang="en-US" sz="4000" dirty="0"/>
              <a:t>を</a:t>
            </a:r>
            <a:r>
              <a:rPr lang="ja-JP" altLang="en-US" sz="4000" dirty="0">
                <a:solidFill>
                  <a:srgbClr val="0070C0"/>
                </a:solidFill>
              </a:rPr>
              <a:t>事前学習</a:t>
            </a:r>
            <a:r>
              <a:rPr lang="ja-JP" altLang="en-US" sz="4000" dirty="0"/>
              <a:t>させた大規模言語モデル。</a:t>
            </a:r>
          </a:p>
        </p:txBody>
      </p:sp>
    </p:spTree>
    <p:extLst>
      <p:ext uri="{BB962C8B-B14F-4D97-AF65-F5344CB8AC3E}">
        <p14:creationId xmlns:p14="http://schemas.microsoft.com/office/powerpoint/2010/main" val="4505443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A539BC-053C-2FB7-E51D-A964AFC3C731}"/>
              </a:ext>
            </a:extLst>
          </p:cNvPr>
          <p:cNvSpPr>
            <a:spLocks noGrp="1"/>
          </p:cNvSpPr>
          <p:nvPr>
            <p:ph type="title"/>
          </p:nvPr>
        </p:nvSpPr>
        <p:spPr/>
        <p:txBody>
          <a:bodyPr/>
          <a:lstStyle/>
          <a:p>
            <a:r>
              <a:rPr kumimoji="1" lang="en-US" altLang="ja-JP" dirty="0"/>
              <a:t>BERT</a:t>
            </a:r>
            <a:r>
              <a:rPr kumimoji="1" lang="ja-JP" altLang="en-US" dirty="0"/>
              <a:t>と他モデルとの違い</a:t>
            </a:r>
          </a:p>
        </p:txBody>
      </p:sp>
      <p:pic>
        <p:nvPicPr>
          <p:cNvPr id="4" name="図 3">
            <a:extLst>
              <a:ext uri="{FF2B5EF4-FFF2-40B4-BE49-F238E27FC236}">
                <a16:creationId xmlns:a16="http://schemas.microsoft.com/office/drawing/2014/main" id="{3022D2A2-CFDC-BED8-EAFD-D8AAA9D915AB}"/>
              </a:ext>
            </a:extLst>
          </p:cNvPr>
          <p:cNvPicPr>
            <a:picLocks noChangeAspect="1"/>
          </p:cNvPicPr>
          <p:nvPr/>
        </p:nvPicPr>
        <p:blipFill rotWithShape="1">
          <a:blip r:embed="rId2"/>
          <a:srcRect l="26800" t="23726" r="10883" b="50000"/>
          <a:stretch/>
        </p:blipFill>
        <p:spPr>
          <a:xfrm>
            <a:off x="114312" y="2474258"/>
            <a:ext cx="11963375" cy="2837331"/>
          </a:xfrm>
          <a:prstGeom prst="rect">
            <a:avLst/>
          </a:prstGeom>
        </p:spPr>
      </p:pic>
      <p:sp>
        <p:nvSpPr>
          <p:cNvPr id="5" name="テキスト プレースホルダー 3">
            <a:extLst>
              <a:ext uri="{FF2B5EF4-FFF2-40B4-BE49-F238E27FC236}">
                <a16:creationId xmlns:a16="http://schemas.microsoft.com/office/drawing/2014/main" id="{4D6483D9-3A5B-7C77-7988-AD2779E82ACA}"/>
              </a:ext>
            </a:extLst>
          </p:cNvPr>
          <p:cNvSpPr txBox="1">
            <a:spLocks/>
          </p:cNvSpPr>
          <p:nvPr/>
        </p:nvSpPr>
        <p:spPr>
          <a:xfrm>
            <a:off x="192741" y="5311589"/>
            <a:ext cx="11806516" cy="349624"/>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kumimoji="1" sz="1900" kern="1200">
                <a:solidFill>
                  <a:schemeClr val="tx1">
                    <a:lumMod val="75000"/>
                    <a:lumOff val="25000"/>
                  </a:schemeClr>
                </a:solidFill>
                <a:latin typeface="Meiryo UI" panose="020B0604030504040204" pitchFamily="50" charset="-128"/>
                <a:ea typeface="Meiryo UI" panose="020B0604030504040204" pitchFamily="50" charset="-128"/>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kumimoji="1" sz="1700" kern="1200">
                <a:solidFill>
                  <a:schemeClr val="tx1">
                    <a:lumMod val="75000"/>
                    <a:lumOff val="25000"/>
                  </a:schemeClr>
                </a:solidFill>
                <a:latin typeface="Meiryo UI" panose="020B0604030504040204" pitchFamily="50" charset="-128"/>
                <a:ea typeface="Meiryo UI" panose="020B0604030504040204" pitchFamily="50" charset="-128"/>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kumimoji="1" sz="1300" kern="1200">
                <a:solidFill>
                  <a:schemeClr val="tx1">
                    <a:lumMod val="75000"/>
                    <a:lumOff val="25000"/>
                  </a:schemeClr>
                </a:solidFill>
                <a:latin typeface="Meiryo UI" panose="020B0604030504040204" pitchFamily="50" charset="-128"/>
                <a:ea typeface="Meiryo UI" panose="020B0604030504040204" pitchFamily="50" charset="-128"/>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kumimoji="1" sz="1300" kern="1200">
                <a:solidFill>
                  <a:schemeClr val="tx1">
                    <a:lumMod val="75000"/>
                    <a:lumOff val="25000"/>
                  </a:schemeClr>
                </a:solidFill>
                <a:latin typeface="Meiryo UI" panose="020B0604030504040204" pitchFamily="50" charset="-128"/>
                <a:ea typeface="Meiryo UI" panose="020B0604030504040204" pitchFamily="50" charset="-128"/>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kumimoji="1" sz="1300" kern="1200">
                <a:solidFill>
                  <a:schemeClr val="tx1">
                    <a:lumMod val="75000"/>
                    <a:lumOff val="25000"/>
                  </a:schemeClr>
                </a:solidFill>
                <a:latin typeface="Meiryo UI" panose="020B0604030504040204" pitchFamily="50" charset="-128"/>
                <a:ea typeface="Meiryo UI" panose="020B0604030504040204" pitchFamily="50" charset="-128"/>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a:lstStyle>
          <a:p>
            <a:r>
              <a:rPr lang="en-US" altLang="ja-JP" sz="1400" dirty="0"/>
              <a:t>Jacob Devlin and Ming-Wei et al. ,” BERT: Pre-training of Deep Bidirectional Transformers for Language Understanding”, </a:t>
            </a:r>
            <a:r>
              <a:rPr lang="en-US" altLang="ja-JP" sz="1400" dirty="0" err="1"/>
              <a:t>arXiv</a:t>
            </a:r>
            <a:r>
              <a:rPr lang="en-US" altLang="ja-JP" sz="1400" dirty="0"/>
              <a:t>, 2019</a:t>
            </a:r>
            <a:endParaRPr lang="ja-JP" altLang="en-US" sz="1400" dirty="0"/>
          </a:p>
        </p:txBody>
      </p:sp>
    </p:spTree>
    <p:extLst>
      <p:ext uri="{BB962C8B-B14F-4D97-AF65-F5344CB8AC3E}">
        <p14:creationId xmlns:p14="http://schemas.microsoft.com/office/powerpoint/2010/main" val="7546113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0" name="グループ化 29">
            <a:extLst>
              <a:ext uri="{FF2B5EF4-FFF2-40B4-BE49-F238E27FC236}">
                <a16:creationId xmlns:a16="http://schemas.microsoft.com/office/drawing/2014/main" id="{BCD5A1B4-E8B1-D127-F6C4-EF25BEC3D5BE}"/>
              </a:ext>
            </a:extLst>
          </p:cNvPr>
          <p:cNvGrpSpPr/>
          <p:nvPr/>
        </p:nvGrpSpPr>
        <p:grpSpPr>
          <a:xfrm>
            <a:off x="2468096" y="2111185"/>
            <a:ext cx="7255808" cy="3415555"/>
            <a:chOff x="2279834" y="1506069"/>
            <a:chExt cx="7255808" cy="3415555"/>
          </a:xfrm>
        </p:grpSpPr>
        <p:sp>
          <p:nvSpPr>
            <p:cNvPr id="5" name="四角形: 角を丸くする 4">
              <a:extLst>
                <a:ext uri="{FF2B5EF4-FFF2-40B4-BE49-F238E27FC236}">
                  <a16:creationId xmlns:a16="http://schemas.microsoft.com/office/drawing/2014/main" id="{114D5CDA-42A7-D711-A7B9-C2037455D87D}"/>
                </a:ext>
              </a:extLst>
            </p:cNvPr>
            <p:cNvSpPr/>
            <p:nvPr/>
          </p:nvSpPr>
          <p:spPr>
            <a:xfrm>
              <a:off x="2279834" y="2205317"/>
              <a:ext cx="7255806" cy="201705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7200" dirty="0"/>
                <a:t>BERT</a:t>
              </a:r>
              <a:endParaRPr kumimoji="1" lang="ja-JP" altLang="en-US" sz="7200" dirty="0"/>
            </a:p>
          </p:txBody>
        </p:sp>
        <p:sp>
          <p:nvSpPr>
            <p:cNvPr id="6" name="正方形/長方形 5">
              <a:extLst>
                <a:ext uri="{FF2B5EF4-FFF2-40B4-BE49-F238E27FC236}">
                  <a16:creationId xmlns:a16="http://schemas.microsoft.com/office/drawing/2014/main" id="{B6D31671-82D6-961E-F5BE-B73997136EB4}"/>
                </a:ext>
              </a:extLst>
            </p:cNvPr>
            <p:cNvSpPr/>
            <p:nvPr/>
          </p:nvSpPr>
          <p:spPr>
            <a:xfrm>
              <a:off x="2279834" y="4598895"/>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7DCE314C-6A9E-1E1C-A92F-2996D5395A90}"/>
                </a:ext>
              </a:extLst>
            </p:cNvPr>
            <p:cNvSpPr/>
            <p:nvPr/>
          </p:nvSpPr>
          <p:spPr>
            <a:xfrm>
              <a:off x="2279834" y="1506069"/>
              <a:ext cx="1634938" cy="32272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0DC3B21F-08E4-552D-4988-6ABD1D88502B}"/>
                </a:ext>
              </a:extLst>
            </p:cNvPr>
            <p:cNvSpPr/>
            <p:nvPr/>
          </p:nvSpPr>
          <p:spPr>
            <a:xfrm>
              <a:off x="4153458" y="1506069"/>
              <a:ext cx="1634938" cy="32272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94BA1FE-8D81-4E89-41B7-736EC725DDC0}"/>
                </a:ext>
              </a:extLst>
            </p:cNvPr>
            <p:cNvSpPr/>
            <p:nvPr/>
          </p:nvSpPr>
          <p:spPr>
            <a:xfrm>
              <a:off x="6027084" y="1506069"/>
              <a:ext cx="1634938" cy="32272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1C379C0C-CEAB-7634-0F9A-4B9844CA3319}"/>
                </a:ext>
              </a:extLst>
            </p:cNvPr>
            <p:cNvSpPr/>
            <p:nvPr/>
          </p:nvSpPr>
          <p:spPr>
            <a:xfrm>
              <a:off x="7900704" y="1506069"/>
              <a:ext cx="1634938" cy="32272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矢印コネクタ 16">
              <a:extLst>
                <a:ext uri="{FF2B5EF4-FFF2-40B4-BE49-F238E27FC236}">
                  <a16:creationId xmlns:a16="http://schemas.microsoft.com/office/drawing/2014/main" id="{B74965DE-ABEF-1D44-7C7D-EF5A0200901B}"/>
                </a:ext>
              </a:extLst>
            </p:cNvPr>
            <p:cNvCxnSpPr>
              <a:cxnSpLocks/>
              <a:stCxn id="6" idx="0"/>
            </p:cNvCxnSpPr>
            <p:nvPr/>
          </p:nvCxnSpPr>
          <p:spPr>
            <a:xfrm flipV="1">
              <a:off x="3097303" y="4222376"/>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正方形/長方形 19">
              <a:extLst>
                <a:ext uri="{FF2B5EF4-FFF2-40B4-BE49-F238E27FC236}">
                  <a16:creationId xmlns:a16="http://schemas.microsoft.com/office/drawing/2014/main" id="{9C2FAD0F-8FD0-6C6E-73C7-E6C9A02C6381}"/>
                </a:ext>
              </a:extLst>
            </p:cNvPr>
            <p:cNvSpPr/>
            <p:nvPr/>
          </p:nvSpPr>
          <p:spPr>
            <a:xfrm>
              <a:off x="4153458" y="4598895"/>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 name="直線矢印コネクタ 20">
              <a:extLst>
                <a:ext uri="{FF2B5EF4-FFF2-40B4-BE49-F238E27FC236}">
                  <a16:creationId xmlns:a16="http://schemas.microsoft.com/office/drawing/2014/main" id="{4DA91D0F-D673-F0A1-261A-2EA6BE9B9490}"/>
                </a:ext>
              </a:extLst>
            </p:cNvPr>
            <p:cNvCxnSpPr>
              <a:cxnSpLocks/>
              <a:stCxn id="20" idx="0"/>
            </p:cNvCxnSpPr>
            <p:nvPr/>
          </p:nvCxnSpPr>
          <p:spPr>
            <a:xfrm flipV="1">
              <a:off x="4970927" y="4222376"/>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正方形/長方形 21">
              <a:extLst>
                <a:ext uri="{FF2B5EF4-FFF2-40B4-BE49-F238E27FC236}">
                  <a16:creationId xmlns:a16="http://schemas.microsoft.com/office/drawing/2014/main" id="{1C0EFEC9-7C1A-3AD7-91C6-19BE30673C62}"/>
                </a:ext>
              </a:extLst>
            </p:cNvPr>
            <p:cNvSpPr/>
            <p:nvPr/>
          </p:nvSpPr>
          <p:spPr>
            <a:xfrm>
              <a:off x="6027081" y="4598895"/>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3" name="直線矢印コネクタ 22">
              <a:extLst>
                <a:ext uri="{FF2B5EF4-FFF2-40B4-BE49-F238E27FC236}">
                  <a16:creationId xmlns:a16="http://schemas.microsoft.com/office/drawing/2014/main" id="{C65D8004-CA8B-BF5E-ABC2-A03C3E660B02}"/>
                </a:ext>
              </a:extLst>
            </p:cNvPr>
            <p:cNvCxnSpPr>
              <a:cxnSpLocks/>
              <a:stCxn id="22" idx="0"/>
            </p:cNvCxnSpPr>
            <p:nvPr/>
          </p:nvCxnSpPr>
          <p:spPr>
            <a:xfrm flipV="1">
              <a:off x="6844550" y="4222376"/>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正方形/長方形 23">
              <a:extLst>
                <a:ext uri="{FF2B5EF4-FFF2-40B4-BE49-F238E27FC236}">
                  <a16:creationId xmlns:a16="http://schemas.microsoft.com/office/drawing/2014/main" id="{FEE6E11F-BB09-DD4C-A7B8-4FE6A25B7011}"/>
                </a:ext>
              </a:extLst>
            </p:cNvPr>
            <p:cNvSpPr/>
            <p:nvPr/>
          </p:nvSpPr>
          <p:spPr>
            <a:xfrm>
              <a:off x="7900704" y="4598895"/>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5" name="直線矢印コネクタ 24">
              <a:extLst>
                <a:ext uri="{FF2B5EF4-FFF2-40B4-BE49-F238E27FC236}">
                  <a16:creationId xmlns:a16="http://schemas.microsoft.com/office/drawing/2014/main" id="{4380FDF6-C4A6-089A-3E7A-189E3F03125C}"/>
                </a:ext>
              </a:extLst>
            </p:cNvPr>
            <p:cNvCxnSpPr>
              <a:cxnSpLocks/>
              <a:stCxn id="24" idx="0"/>
            </p:cNvCxnSpPr>
            <p:nvPr/>
          </p:nvCxnSpPr>
          <p:spPr>
            <a:xfrm flipV="1">
              <a:off x="8718173" y="4222376"/>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85289751-5F6A-5DF5-4E2C-8451113935D2}"/>
                </a:ext>
              </a:extLst>
            </p:cNvPr>
            <p:cNvCxnSpPr>
              <a:cxnSpLocks/>
            </p:cNvCxnSpPr>
            <p:nvPr/>
          </p:nvCxnSpPr>
          <p:spPr>
            <a:xfrm flipV="1">
              <a:off x="3092818" y="1828798"/>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D1736F6E-8598-3F12-E295-4464E650B0AD}"/>
                </a:ext>
              </a:extLst>
            </p:cNvPr>
            <p:cNvCxnSpPr>
              <a:cxnSpLocks/>
            </p:cNvCxnSpPr>
            <p:nvPr/>
          </p:nvCxnSpPr>
          <p:spPr>
            <a:xfrm flipV="1">
              <a:off x="4966442" y="1828798"/>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A52BA9D0-298C-498E-F05E-FE14BED41635}"/>
                </a:ext>
              </a:extLst>
            </p:cNvPr>
            <p:cNvCxnSpPr>
              <a:cxnSpLocks/>
            </p:cNvCxnSpPr>
            <p:nvPr/>
          </p:nvCxnSpPr>
          <p:spPr>
            <a:xfrm flipV="1">
              <a:off x="6840065" y="1828798"/>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1B6263B1-F7C3-2457-3C30-500E0996FC23}"/>
                </a:ext>
              </a:extLst>
            </p:cNvPr>
            <p:cNvCxnSpPr>
              <a:cxnSpLocks/>
            </p:cNvCxnSpPr>
            <p:nvPr/>
          </p:nvCxnSpPr>
          <p:spPr>
            <a:xfrm flipV="1">
              <a:off x="8713688" y="1828798"/>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1" name="テキスト ボックス 30">
            <a:extLst>
              <a:ext uri="{FF2B5EF4-FFF2-40B4-BE49-F238E27FC236}">
                <a16:creationId xmlns:a16="http://schemas.microsoft.com/office/drawing/2014/main" id="{F620E293-9E2F-EA58-8216-D0E300699636}"/>
              </a:ext>
            </a:extLst>
          </p:cNvPr>
          <p:cNvSpPr txBox="1"/>
          <p:nvPr/>
        </p:nvSpPr>
        <p:spPr>
          <a:xfrm>
            <a:off x="2468096" y="5641649"/>
            <a:ext cx="1634938" cy="523220"/>
          </a:xfrm>
          <a:prstGeom prst="rect">
            <a:avLst/>
          </a:prstGeom>
          <a:noFill/>
        </p:spPr>
        <p:txBody>
          <a:bodyPr wrap="square" rtlCol="0">
            <a:spAutoFit/>
          </a:bodyPr>
          <a:lstStyle/>
          <a:p>
            <a:pPr algn="ctr"/>
            <a:r>
              <a:rPr kumimoji="1" lang="en-US" altLang="ja-JP" sz="2800" dirty="0"/>
              <a:t>[CLS]</a:t>
            </a:r>
            <a:endParaRPr kumimoji="1" lang="ja-JP" altLang="en-US" sz="2800" dirty="0"/>
          </a:p>
        </p:txBody>
      </p:sp>
      <p:sp>
        <p:nvSpPr>
          <p:cNvPr id="32" name="テキスト ボックス 31">
            <a:extLst>
              <a:ext uri="{FF2B5EF4-FFF2-40B4-BE49-F238E27FC236}">
                <a16:creationId xmlns:a16="http://schemas.microsoft.com/office/drawing/2014/main" id="{93F311DF-CD8C-AEFF-535D-6B511FF75CB7}"/>
              </a:ext>
            </a:extLst>
          </p:cNvPr>
          <p:cNvSpPr txBox="1"/>
          <p:nvPr/>
        </p:nvSpPr>
        <p:spPr>
          <a:xfrm>
            <a:off x="4337235" y="5641649"/>
            <a:ext cx="1634938" cy="523220"/>
          </a:xfrm>
          <a:prstGeom prst="rect">
            <a:avLst/>
          </a:prstGeom>
          <a:noFill/>
        </p:spPr>
        <p:txBody>
          <a:bodyPr wrap="square" rtlCol="0">
            <a:spAutoFit/>
          </a:bodyPr>
          <a:lstStyle/>
          <a:p>
            <a:pPr algn="ctr"/>
            <a:r>
              <a:rPr kumimoji="1" lang="en-US" altLang="ja-JP" sz="2800" dirty="0"/>
              <a:t>I</a:t>
            </a:r>
            <a:endParaRPr kumimoji="1" lang="ja-JP" altLang="en-US" sz="2800" dirty="0"/>
          </a:p>
        </p:txBody>
      </p:sp>
      <p:sp>
        <p:nvSpPr>
          <p:cNvPr id="33" name="テキスト ボックス 32">
            <a:extLst>
              <a:ext uri="{FF2B5EF4-FFF2-40B4-BE49-F238E27FC236}">
                <a16:creationId xmlns:a16="http://schemas.microsoft.com/office/drawing/2014/main" id="{3B481E00-B963-6BC0-FF94-37CF42BD6DDF}"/>
              </a:ext>
            </a:extLst>
          </p:cNvPr>
          <p:cNvSpPr txBox="1"/>
          <p:nvPr/>
        </p:nvSpPr>
        <p:spPr>
          <a:xfrm>
            <a:off x="6206374" y="5641649"/>
            <a:ext cx="1634938" cy="523220"/>
          </a:xfrm>
          <a:prstGeom prst="rect">
            <a:avLst/>
          </a:prstGeom>
          <a:noFill/>
        </p:spPr>
        <p:txBody>
          <a:bodyPr wrap="square" rtlCol="0">
            <a:spAutoFit/>
          </a:bodyPr>
          <a:lstStyle/>
          <a:p>
            <a:pPr algn="ctr"/>
            <a:r>
              <a:rPr kumimoji="1" lang="en-US" altLang="ja-JP" sz="2800" dirty="0"/>
              <a:t>am</a:t>
            </a:r>
            <a:endParaRPr kumimoji="1" lang="ja-JP" altLang="en-US" sz="2800" dirty="0"/>
          </a:p>
        </p:txBody>
      </p:sp>
      <p:sp>
        <p:nvSpPr>
          <p:cNvPr id="34" name="テキスト ボックス 33">
            <a:extLst>
              <a:ext uri="{FF2B5EF4-FFF2-40B4-BE49-F238E27FC236}">
                <a16:creationId xmlns:a16="http://schemas.microsoft.com/office/drawing/2014/main" id="{42FB757D-8C7E-1225-1372-6D4C4A0F68AF}"/>
              </a:ext>
            </a:extLst>
          </p:cNvPr>
          <p:cNvSpPr txBox="1"/>
          <p:nvPr/>
        </p:nvSpPr>
        <p:spPr>
          <a:xfrm>
            <a:off x="8075513" y="5641649"/>
            <a:ext cx="1634938" cy="523220"/>
          </a:xfrm>
          <a:prstGeom prst="rect">
            <a:avLst/>
          </a:prstGeom>
          <a:noFill/>
        </p:spPr>
        <p:txBody>
          <a:bodyPr wrap="square" rtlCol="0">
            <a:spAutoFit/>
          </a:bodyPr>
          <a:lstStyle/>
          <a:p>
            <a:pPr algn="ctr"/>
            <a:r>
              <a:rPr kumimoji="1" lang="en-US" altLang="ja-JP" sz="2800" dirty="0"/>
              <a:t>human</a:t>
            </a:r>
            <a:endParaRPr kumimoji="1" lang="ja-JP" altLang="en-US" sz="2800" dirty="0"/>
          </a:p>
        </p:txBody>
      </p:sp>
      <p:sp>
        <p:nvSpPr>
          <p:cNvPr id="35" name="テキスト ボックス 34">
            <a:extLst>
              <a:ext uri="{FF2B5EF4-FFF2-40B4-BE49-F238E27FC236}">
                <a16:creationId xmlns:a16="http://schemas.microsoft.com/office/drawing/2014/main" id="{FEF54C07-98B1-B98C-B709-E9C411C2A24A}"/>
              </a:ext>
            </a:extLst>
          </p:cNvPr>
          <p:cNvSpPr txBox="1"/>
          <p:nvPr/>
        </p:nvSpPr>
        <p:spPr>
          <a:xfrm>
            <a:off x="2463611" y="1473056"/>
            <a:ext cx="1634938" cy="523220"/>
          </a:xfrm>
          <a:prstGeom prst="rect">
            <a:avLst/>
          </a:prstGeom>
          <a:noFill/>
        </p:spPr>
        <p:txBody>
          <a:bodyPr wrap="square" rtlCol="0">
            <a:spAutoFit/>
          </a:bodyPr>
          <a:lstStyle/>
          <a:p>
            <a:pPr algn="ctr"/>
            <a:r>
              <a:rPr kumimoji="1" lang="en-US" altLang="ja-JP" sz="2800" dirty="0"/>
              <a:t>[CLS]</a:t>
            </a:r>
            <a:endParaRPr kumimoji="1" lang="ja-JP" altLang="en-US" sz="2800" dirty="0"/>
          </a:p>
        </p:txBody>
      </p:sp>
      <p:sp>
        <p:nvSpPr>
          <p:cNvPr id="36" name="テキスト ボックス 35">
            <a:extLst>
              <a:ext uri="{FF2B5EF4-FFF2-40B4-BE49-F238E27FC236}">
                <a16:creationId xmlns:a16="http://schemas.microsoft.com/office/drawing/2014/main" id="{C2103F94-A214-BD35-679F-3C370FF7F9C2}"/>
              </a:ext>
            </a:extLst>
          </p:cNvPr>
          <p:cNvSpPr txBox="1"/>
          <p:nvPr/>
        </p:nvSpPr>
        <p:spPr>
          <a:xfrm>
            <a:off x="4332750" y="1473056"/>
            <a:ext cx="1634938" cy="523220"/>
          </a:xfrm>
          <a:prstGeom prst="rect">
            <a:avLst/>
          </a:prstGeom>
          <a:noFill/>
        </p:spPr>
        <p:txBody>
          <a:bodyPr wrap="square" rtlCol="0">
            <a:spAutoFit/>
          </a:bodyPr>
          <a:lstStyle/>
          <a:p>
            <a:pPr algn="ctr"/>
            <a:r>
              <a:rPr kumimoji="1" lang="en-US" altLang="ja-JP" sz="2800" dirty="0"/>
              <a:t>I</a:t>
            </a:r>
            <a:endParaRPr kumimoji="1" lang="ja-JP" altLang="en-US" sz="2800" dirty="0"/>
          </a:p>
        </p:txBody>
      </p:sp>
      <p:sp>
        <p:nvSpPr>
          <p:cNvPr id="37" name="テキスト ボックス 36">
            <a:extLst>
              <a:ext uri="{FF2B5EF4-FFF2-40B4-BE49-F238E27FC236}">
                <a16:creationId xmlns:a16="http://schemas.microsoft.com/office/drawing/2014/main" id="{54ADF08C-78BC-C474-7C9F-C865C71B5446}"/>
              </a:ext>
            </a:extLst>
          </p:cNvPr>
          <p:cNvSpPr txBox="1"/>
          <p:nvPr/>
        </p:nvSpPr>
        <p:spPr>
          <a:xfrm>
            <a:off x="6201889" y="1473056"/>
            <a:ext cx="1634938" cy="523220"/>
          </a:xfrm>
          <a:prstGeom prst="rect">
            <a:avLst/>
          </a:prstGeom>
          <a:noFill/>
        </p:spPr>
        <p:txBody>
          <a:bodyPr wrap="square" rtlCol="0">
            <a:spAutoFit/>
          </a:bodyPr>
          <a:lstStyle/>
          <a:p>
            <a:pPr algn="ctr"/>
            <a:r>
              <a:rPr kumimoji="1" lang="en-US" altLang="ja-JP" sz="2800" dirty="0"/>
              <a:t>am</a:t>
            </a:r>
            <a:endParaRPr kumimoji="1" lang="ja-JP" altLang="en-US" sz="2800" dirty="0"/>
          </a:p>
        </p:txBody>
      </p:sp>
      <p:sp>
        <p:nvSpPr>
          <p:cNvPr id="38" name="テキスト ボックス 37">
            <a:extLst>
              <a:ext uri="{FF2B5EF4-FFF2-40B4-BE49-F238E27FC236}">
                <a16:creationId xmlns:a16="http://schemas.microsoft.com/office/drawing/2014/main" id="{7B1C3751-9FB3-87C2-78CD-0C8B0661F315}"/>
              </a:ext>
            </a:extLst>
          </p:cNvPr>
          <p:cNvSpPr txBox="1"/>
          <p:nvPr/>
        </p:nvSpPr>
        <p:spPr>
          <a:xfrm>
            <a:off x="8071028" y="1473056"/>
            <a:ext cx="1634938" cy="523220"/>
          </a:xfrm>
          <a:prstGeom prst="rect">
            <a:avLst/>
          </a:prstGeom>
          <a:noFill/>
        </p:spPr>
        <p:txBody>
          <a:bodyPr wrap="square" rtlCol="0">
            <a:spAutoFit/>
          </a:bodyPr>
          <a:lstStyle/>
          <a:p>
            <a:pPr algn="ctr"/>
            <a:r>
              <a:rPr kumimoji="1" lang="en-US" altLang="ja-JP" sz="2800" dirty="0"/>
              <a:t>human</a:t>
            </a:r>
            <a:endParaRPr kumimoji="1" lang="ja-JP" altLang="en-US" sz="2800" dirty="0"/>
          </a:p>
        </p:txBody>
      </p:sp>
      <p:cxnSp>
        <p:nvCxnSpPr>
          <p:cNvPr id="40" name="コネクタ: 曲線 39">
            <a:extLst>
              <a:ext uri="{FF2B5EF4-FFF2-40B4-BE49-F238E27FC236}">
                <a16:creationId xmlns:a16="http://schemas.microsoft.com/office/drawing/2014/main" id="{2A871BB9-5BE2-29CA-4867-836FF0F7CA82}"/>
              </a:ext>
            </a:extLst>
          </p:cNvPr>
          <p:cNvCxnSpPr>
            <a:stCxn id="6" idx="0"/>
            <a:endCxn id="12" idx="2"/>
          </p:cNvCxnSpPr>
          <p:nvPr/>
        </p:nvCxnSpPr>
        <p:spPr>
          <a:xfrm rot="5400000" flipH="1" flipV="1">
            <a:off x="3774142" y="1945338"/>
            <a:ext cx="2770097" cy="3747250"/>
          </a:xfrm>
          <a:prstGeom prst="curvedConnector3">
            <a:avLst>
              <a:gd name="adj1" fmla="val 46116"/>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3" name="コネクタ: 曲線 42">
            <a:extLst>
              <a:ext uri="{FF2B5EF4-FFF2-40B4-BE49-F238E27FC236}">
                <a16:creationId xmlns:a16="http://schemas.microsoft.com/office/drawing/2014/main" id="{21D33B56-42F9-9C06-D1E4-5D6F85B8034A}"/>
              </a:ext>
            </a:extLst>
          </p:cNvPr>
          <p:cNvCxnSpPr>
            <a:stCxn id="20" idx="0"/>
            <a:endCxn id="12" idx="2"/>
          </p:cNvCxnSpPr>
          <p:nvPr/>
        </p:nvCxnSpPr>
        <p:spPr>
          <a:xfrm rot="5400000" flipH="1" flipV="1">
            <a:off x="4710954" y="2882150"/>
            <a:ext cx="2770097" cy="1873626"/>
          </a:xfrm>
          <a:prstGeom prst="curvedConnector3">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5" name="直線矢印コネクタ 44">
            <a:extLst>
              <a:ext uri="{FF2B5EF4-FFF2-40B4-BE49-F238E27FC236}">
                <a16:creationId xmlns:a16="http://schemas.microsoft.com/office/drawing/2014/main" id="{7CC8931D-AF4B-1C20-7858-0DE931F7936C}"/>
              </a:ext>
            </a:extLst>
          </p:cNvPr>
          <p:cNvCxnSpPr>
            <a:stCxn id="22" idx="0"/>
            <a:endCxn id="12" idx="2"/>
          </p:cNvCxnSpPr>
          <p:nvPr/>
        </p:nvCxnSpPr>
        <p:spPr>
          <a:xfrm flipV="1">
            <a:off x="7032812" y="2433914"/>
            <a:ext cx="3" cy="2770097"/>
          </a:xfrm>
          <a:prstGeom prst="straightConnector1">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7" name="コネクタ: 曲線 46">
            <a:extLst>
              <a:ext uri="{FF2B5EF4-FFF2-40B4-BE49-F238E27FC236}">
                <a16:creationId xmlns:a16="http://schemas.microsoft.com/office/drawing/2014/main" id="{623993DE-5384-3B13-D644-AE85A5396EA5}"/>
              </a:ext>
            </a:extLst>
          </p:cNvPr>
          <p:cNvCxnSpPr>
            <a:stCxn id="24" idx="0"/>
            <a:endCxn id="12" idx="2"/>
          </p:cNvCxnSpPr>
          <p:nvPr/>
        </p:nvCxnSpPr>
        <p:spPr>
          <a:xfrm rot="16200000" flipV="1">
            <a:off x="6584577" y="2882153"/>
            <a:ext cx="2770097" cy="1873620"/>
          </a:xfrm>
          <a:prstGeom prst="curvedConnector3">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8" name="タイトル 4">
            <a:extLst>
              <a:ext uri="{FF2B5EF4-FFF2-40B4-BE49-F238E27FC236}">
                <a16:creationId xmlns:a16="http://schemas.microsoft.com/office/drawing/2014/main" id="{B636FE7B-9DA1-9B21-27D8-7B02D59339D8}"/>
              </a:ext>
            </a:extLst>
          </p:cNvPr>
          <p:cNvSpPr txBox="1">
            <a:spLocks/>
          </p:cNvSpPr>
          <p:nvPr/>
        </p:nvSpPr>
        <p:spPr>
          <a:xfrm>
            <a:off x="588864" y="261268"/>
            <a:ext cx="10757647" cy="863725"/>
          </a:xfrm>
          <a:prstGeom prst="rect">
            <a:avLst/>
          </a:prstGeom>
        </p:spPr>
        <p:txBody>
          <a:bodyPr/>
          <a:lstStyle>
            <a:lvl1pPr algn="l" defTabSz="914400" rtl="0" eaLnBrk="1" latinLnBrk="0" hangingPunct="1">
              <a:lnSpc>
                <a:spcPct val="90000"/>
              </a:lnSpc>
              <a:spcBef>
                <a:spcPct val="0"/>
              </a:spcBef>
              <a:buNone/>
              <a:defRPr kumimoji="1" sz="4700" i="0" kern="1200" spc="-50" baseline="0">
                <a:solidFill>
                  <a:schemeClr val="tx1">
                    <a:lumMod val="75000"/>
                    <a:lumOff val="25000"/>
                  </a:schemeClr>
                </a:solidFill>
                <a:latin typeface="Meiryo UI" panose="020B0604030504040204" pitchFamily="50" charset="-128"/>
                <a:ea typeface="Meiryo UI" panose="020B0604030504040204" pitchFamily="50" charset="-128"/>
                <a:cs typeface="+mj-cs"/>
              </a:defRPr>
            </a:lvl1pPr>
          </a:lstStyle>
          <a:p>
            <a:pPr algn="ctr"/>
            <a:r>
              <a:rPr lang="en-US" altLang="ja-JP" dirty="0"/>
              <a:t>Context Embedding</a:t>
            </a:r>
            <a:endParaRPr lang="ja-JP" altLang="en-US" dirty="0"/>
          </a:p>
        </p:txBody>
      </p:sp>
    </p:spTree>
    <p:extLst>
      <p:ext uri="{BB962C8B-B14F-4D97-AF65-F5344CB8AC3E}">
        <p14:creationId xmlns:p14="http://schemas.microsoft.com/office/powerpoint/2010/main" val="2959614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EF88FB7-37FB-44E5-E442-C675650ECFAC}"/>
              </a:ext>
            </a:extLst>
          </p:cNvPr>
          <p:cNvSpPr>
            <a:spLocks noGrp="1"/>
          </p:cNvSpPr>
          <p:nvPr>
            <p:ph type="title"/>
          </p:nvPr>
        </p:nvSpPr>
        <p:spPr/>
        <p:txBody>
          <a:bodyPr/>
          <a:lstStyle/>
          <a:p>
            <a:r>
              <a:rPr lang="en-US" altLang="ko-KR" dirty="0"/>
              <a:t>Position Embedding</a:t>
            </a:r>
            <a:endParaRPr lang="ko-KR" altLang="en-US" dirty="0"/>
          </a:p>
        </p:txBody>
      </p:sp>
      <p:sp>
        <p:nvSpPr>
          <p:cNvPr id="5" name="四角形: 角を丸くする 4">
            <a:extLst>
              <a:ext uri="{FF2B5EF4-FFF2-40B4-BE49-F238E27FC236}">
                <a16:creationId xmlns:a16="http://schemas.microsoft.com/office/drawing/2014/main" id="{3A52D171-145B-436C-3EC5-C03501BE0839}"/>
              </a:ext>
            </a:extLst>
          </p:cNvPr>
          <p:cNvSpPr/>
          <p:nvPr/>
        </p:nvSpPr>
        <p:spPr>
          <a:xfrm>
            <a:off x="2468096" y="2474258"/>
            <a:ext cx="7255806" cy="201705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7200" dirty="0"/>
              <a:t>BERT</a:t>
            </a:r>
            <a:endParaRPr kumimoji="1" lang="ja-JP" altLang="en-US" sz="7200" dirty="0"/>
          </a:p>
        </p:txBody>
      </p:sp>
      <p:sp>
        <p:nvSpPr>
          <p:cNvPr id="6" name="正方形/長方形 5">
            <a:extLst>
              <a:ext uri="{FF2B5EF4-FFF2-40B4-BE49-F238E27FC236}">
                <a16:creationId xmlns:a16="http://schemas.microsoft.com/office/drawing/2014/main" id="{48D86A94-5B9D-80DD-ACF9-39F972E2D83B}"/>
              </a:ext>
            </a:extLst>
          </p:cNvPr>
          <p:cNvSpPr/>
          <p:nvPr/>
        </p:nvSpPr>
        <p:spPr>
          <a:xfrm>
            <a:off x="2468096" y="5634315"/>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EF4DA303-A57C-D8B3-5D7D-6803380847ED}"/>
              </a:ext>
            </a:extLst>
          </p:cNvPr>
          <p:cNvSpPr/>
          <p:nvPr/>
        </p:nvSpPr>
        <p:spPr>
          <a:xfrm>
            <a:off x="2463611" y="4881278"/>
            <a:ext cx="1634938" cy="32272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dirty="0"/>
          </a:p>
        </p:txBody>
      </p:sp>
      <p:sp>
        <p:nvSpPr>
          <p:cNvPr id="8" name="正方形/長方形 7">
            <a:extLst>
              <a:ext uri="{FF2B5EF4-FFF2-40B4-BE49-F238E27FC236}">
                <a16:creationId xmlns:a16="http://schemas.microsoft.com/office/drawing/2014/main" id="{FBCA2180-17D0-2379-C55F-932790DE61D2}"/>
              </a:ext>
            </a:extLst>
          </p:cNvPr>
          <p:cNvSpPr/>
          <p:nvPr/>
        </p:nvSpPr>
        <p:spPr>
          <a:xfrm>
            <a:off x="4337235" y="4881278"/>
            <a:ext cx="1634938" cy="32272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dirty="0"/>
          </a:p>
        </p:txBody>
      </p:sp>
      <p:sp>
        <p:nvSpPr>
          <p:cNvPr id="9" name="正方形/長方形 8">
            <a:extLst>
              <a:ext uri="{FF2B5EF4-FFF2-40B4-BE49-F238E27FC236}">
                <a16:creationId xmlns:a16="http://schemas.microsoft.com/office/drawing/2014/main" id="{3D2EB335-8F9D-2885-C8C4-51DD0FF91974}"/>
              </a:ext>
            </a:extLst>
          </p:cNvPr>
          <p:cNvSpPr/>
          <p:nvPr/>
        </p:nvSpPr>
        <p:spPr>
          <a:xfrm>
            <a:off x="6210861" y="4881278"/>
            <a:ext cx="1634938" cy="32272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dirty="0"/>
          </a:p>
        </p:txBody>
      </p:sp>
      <p:sp>
        <p:nvSpPr>
          <p:cNvPr id="10" name="正方形/長方形 9">
            <a:extLst>
              <a:ext uri="{FF2B5EF4-FFF2-40B4-BE49-F238E27FC236}">
                <a16:creationId xmlns:a16="http://schemas.microsoft.com/office/drawing/2014/main" id="{EA18EDFC-DD73-5681-859F-A2CF1198A020}"/>
              </a:ext>
            </a:extLst>
          </p:cNvPr>
          <p:cNvSpPr/>
          <p:nvPr/>
        </p:nvSpPr>
        <p:spPr>
          <a:xfrm>
            <a:off x="8084481" y="4881278"/>
            <a:ext cx="1634938" cy="32272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cxnSp>
        <p:nvCxnSpPr>
          <p:cNvPr id="11" name="直線矢印コネクタ 10">
            <a:extLst>
              <a:ext uri="{FF2B5EF4-FFF2-40B4-BE49-F238E27FC236}">
                <a16:creationId xmlns:a16="http://schemas.microsoft.com/office/drawing/2014/main" id="{9FB76893-F8A9-5249-C842-8C8B6B840151}"/>
              </a:ext>
            </a:extLst>
          </p:cNvPr>
          <p:cNvCxnSpPr>
            <a:cxnSpLocks/>
          </p:cNvCxnSpPr>
          <p:nvPr/>
        </p:nvCxnSpPr>
        <p:spPr>
          <a:xfrm flipV="1">
            <a:off x="3285565" y="4504764"/>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正方形/長方形 11">
            <a:extLst>
              <a:ext uri="{FF2B5EF4-FFF2-40B4-BE49-F238E27FC236}">
                <a16:creationId xmlns:a16="http://schemas.microsoft.com/office/drawing/2014/main" id="{FF308431-40F9-A6A9-4548-3E5711A23A2C}"/>
              </a:ext>
            </a:extLst>
          </p:cNvPr>
          <p:cNvSpPr/>
          <p:nvPr/>
        </p:nvSpPr>
        <p:spPr>
          <a:xfrm>
            <a:off x="4341720" y="5634315"/>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3" name="直線矢印コネクタ 12">
            <a:extLst>
              <a:ext uri="{FF2B5EF4-FFF2-40B4-BE49-F238E27FC236}">
                <a16:creationId xmlns:a16="http://schemas.microsoft.com/office/drawing/2014/main" id="{BED8AB47-6A2C-15E0-1219-E2338E671A83}"/>
              </a:ext>
            </a:extLst>
          </p:cNvPr>
          <p:cNvCxnSpPr>
            <a:cxnSpLocks/>
          </p:cNvCxnSpPr>
          <p:nvPr/>
        </p:nvCxnSpPr>
        <p:spPr>
          <a:xfrm flipV="1">
            <a:off x="5159189" y="4504764"/>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正方形/長方形 13">
            <a:extLst>
              <a:ext uri="{FF2B5EF4-FFF2-40B4-BE49-F238E27FC236}">
                <a16:creationId xmlns:a16="http://schemas.microsoft.com/office/drawing/2014/main" id="{1FEC21A7-011F-5A1D-2A07-4FC30E3F338E}"/>
              </a:ext>
            </a:extLst>
          </p:cNvPr>
          <p:cNvSpPr/>
          <p:nvPr/>
        </p:nvSpPr>
        <p:spPr>
          <a:xfrm>
            <a:off x="6215343" y="5634315"/>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5" name="直線矢印コネクタ 14">
            <a:extLst>
              <a:ext uri="{FF2B5EF4-FFF2-40B4-BE49-F238E27FC236}">
                <a16:creationId xmlns:a16="http://schemas.microsoft.com/office/drawing/2014/main" id="{2AC4D18E-0CF3-6DC1-E692-24292E39C938}"/>
              </a:ext>
            </a:extLst>
          </p:cNvPr>
          <p:cNvCxnSpPr>
            <a:cxnSpLocks/>
          </p:cNvCxnSpPr>
          <p:nvPr/>
        </p:nvCxnSpPr>
        <p:spPr>
          <a:xfrm flipV="1">
            <a:off x="7032812" y="4504764"/>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正方形/長方形 15">
            <a:extLst>
              <a:ext uri="{FF2B5EF4-FFF2-40B4-BE49-F238E27FC236}">
                <a16:creationId xmlns:a16="http://schemas.microsoft.com/office/drawing/2014/main" id="{77AA7B01-671A-60AC-6CA6-6D88181223EE}"/>
              </a:ext>
            </a:extLst>
          </p:cNvPr>
          <p:cNvSpPr/>
          <p:nvPr/>
        </p:nvSpPr>
        <p:spPr>
          <a:xfrm>
            <a:off x="8088966" y="5634315"/>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矢印コネクタ 16">
            <a:extLst>
              <a:ext uri="{FF2B5EF4-FFF2-40B4-BE49-F238E27FC236}">
                <a16:creationId xmlns:a16="http://schemas.microsoft.com/office/drawing/2014/main" id="{98DDF160-37E5-2AE2-31BB-BD9907F455DD}"/>
              </a:ext>
            </a:extLst>
          </p:cNvPr>
          <p:cNvCxnSpPr>
            <a:cxnSpLocks/>
          </p:cNvCxnSpPr>
          <p:nvPr/>
        </p:nvCxnSpPr>
        <p:spPr>
          <a:xfrm flipV="1">
            <a:off x="8906435" y="4504764"/>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十字形 21">
            <a:extLst>
              <a:ext uri="{FF2B5EF4-FFF2-40B4-BE49-F238E27FC236}">
                <a16:creationId xmlns:a16="http://schemas.microsoft.com/office/drawing/2014/main" id="{941484CD-2337-8F19-CD06-0587723401C1}"/>
              </a:ext>
            </a:extLst>
          </p:cNvPr>
          <p:cNvSpPr/>
          <p:nvPr/>
        </p:nvSpPr>
        <p:spPr>
          <a:xfrm>
            <a:off x="3092820" y="5230903"/>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十字形 22">
            <a:extLst>
              <a:ext uri="{FF2B5EF4-FFF2-40B4-BE49-F238E27FC236}">
                <a16:creationId xmlns:a16="http://schemas.microsoft.com/office/drawing/2014/main" id="{EEC8640D-9757-6B91-C428-6B39BF34F112}"/>
              </a:ext>
            </a:extLst>
          </p:cNvPr>
          <p:cNvSpPr/>
          <p:nvPr/>
        </p:nvSpPr>
        <p:spPr>
          <a:xfrm>
            <a:off x="4966444" y="5230903"/>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十字形 23">
            <a:extLst>
              <a:ext uri="{FF2B5EF4-FFF2-40B4-BE49-F238E27FC236}">
                <a16:creationId xmlns:a16="http://schemas.microsoft.com/office/drawing/2014/main" id="{086FB1C4-BBDA-D5C6-A226-905AF667A8A9}"/>
              </a:ext>
            </a:extLst>
          </p:cNvPr>
          <p:cNvSpPr/>
          <p:nvPr/>
        </p:nvSpPr>
        <p:spPr>
          <a:xfrm>
            <a:off x="6840068" y="5230903"/>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十字形 24">
            <a:extLst>
              <a:ext uri="{FF2B5EF4-FFF2-40B4-BE49-F238E27FC236}">
                <a16:creationId xmlns:a16="http://schemas.microsoft.com/office/drawing/2014/main" id="{1DB1F6C9-F3DA-9D6D-2575-BA6A3E08A31E}"/>
              </a:ext>
            </a:extLst>
          </p:cNvPr>
          <p:cNvSpPr/>
          <p:nvPr/>
        </p:nvSpPr>
        <p:spPr>
          <a:xfrm>
            <a:off x="8713690" y="5230903"/>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82085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7">
            <a:extLst>
              <a:ext uri="{FF2B5EF4-FFF2-40B4-BE49-F238E27FC236}">
                <a16:creationId xmlns:a16="http://schemas.microsoft.com/office/drawing/2014/main" id="{1DAFF8C4-CBCF-2307-095A-AFA11035984B}"/>
              </a:ext>
            </a:extLst>
          </p:cNvPr>
          <p:cNvSpPr txBox="1">
            <a:spLocks/>
          </p:cNvSpPr>
          <p:nvPr/>
        </p:nvSpPr>
        <p:spPr>
          <a:xfrm>
            <a:off x="6095999" y="494562"/>
            <a:ext cx="5897218" cy="884238"/>
          </a:xfrm>
          <a:prstGeom prst="rect">
            <a:avLst/>
          </a:prstGeom>
        </p:spPr>
        <p:txBody>
          <a:bodyPr rtlCol="0"/>
          <a:lstStyle>
            <a:lvl1pPr algn="l" defTabSz="914400" rtl="0" eaLnBrk="1" latinLnBrk="0" hangingPunct="1">
              <a:lnSpc>
                <a:spcPct val="90000"/>
              </a:lnSpc>
              <a:spcBef>
                <a:spcPct val="0"/>
              </a:spcBef>
              <a:buNone/>
              <a:defRPr kumimoji="1" sz="4700" i="0" kern="1200" spc="-50" baseline="0">
                <a:solidFill>
                  <a:schemeClr val="tx1">
                    <a:lumMod val="75000"/>
                    <a:lumOff val="25000"/>
                  </a:schemeClr>
                </a:solidFill>
                <a:latin typeface="Meiryo UI" panose="020B0604030504040204" pitchFamily="50" charset="-128"/>
                <a:ea typeface="Meiryo UI" panose="020B0604030504040204" pitchFamily="50" charset="-128"/>
                <a:cs typeface="+mj-cs"/>
              </a:defRPr>
            </a:lvl1pPr>
          </a:lstStyle>
          <a:p>
            <a:r>
              <a:rPr lang="ja-JP" altLang="en-US" sz="4000" dirty="0"/>
              <a:t>研究背景</a:t>
            </a:r>
          </a:p>
        </p:txBody>
      </p:sp>
      <p:pic>
        <p:nvPicPr>
          <p:cNvPr id="5" name="図プレースホルダー 4" descr="さまざまな人々がノート PC を操作しているテーブル">
            <a:extLst>
              <a:ext uri="{FF2B5EF4-FFF2-40B4-BE49-F238E27FC236}">
                <a16:creationId xmlns:a16="http://schemas.microsoft.com/office/drawing/2014/main" id="{A9173988-A822-412E-9A8A-73875B3AFF56}"/>
              </a:ext>
            </a:extLst>
          </p:cNvPr>
          <p:cNvPicPr>
            <a:picLocks noChangeAspect="1"/>
          </p:cNvPicPr>
          <p:nvPr/>
        </p:nvPicPr>
        <p:blipFill rotWithShape="1">
          <a:blip r:embed="rId2" cstate="email">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l="23617" r="23617"/>
          <a:stretch/>
        </p:blipFill>
        <p:spPr>
          <a:xfrm>
            <a:off x="0" y="0"/>
            <a:ext cx="5416550" cy="6846932"/>
          </a:xfrm>
          <a:prstGeom prst="rect">
            <a:avLst/>
          </a:prstGeom>
          <a:noFill/>
        </p:spPr>
      </p:pic>
      <p:sp>
        <p:nvSpPr>
          <p:cNvPr id="6" name="コンテンツ プレースホルダー 8">
            <a:extLst>
              <a:ext uri="{FF2B5EF4-FFF2-40B4-BE49-F238E27FC236}">
                <a16:creationId xmlns:a16="http://schemas.microsoft.com/office/drawing/2014/main" id="{D0C42AE8-046C-940B-EACC-6BCE11B8CC42}"/>
              </a:ext>
            </a:extLst>
          </p:cNvPr>
          <p:cNvSpPr txBox="1">
            <a:spLocks/>
          </p:cNvSpPr>
          <p:nvPr/>
        </p:nvSpPr>
        <p:spPr>
          <a:xfrm>
            <a:off x="6095999" y="1297752"/>
            <a:ext cx="5416550" cy="4665726"/>
          </a:xfrm>
          <a:prstGeom prst="rect">
            <a:avLst/>
          </a:prstGeom>
        </p:spPr>
        <p:txBody>
          <a:bodyPr rtlCol="0">
            <a:no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kumimoji="1" sz="1900" kern="1200">
                <a:solidFill>
                  <a:schemeClr val="tx1">
                    <a:lumMod val="75000"/>
                    <a:lumOff val="25000"/>
                  </a:schemeClr>
                </a:solidFill>
                <a:latin typeface="Meiryo UI" panose="020B0604030504040204" pitchFamily="50" charset="-128"/>
                <a:ea typeface="Meiryo UI" panose="020B0604030504040204" pitchFamily="50" charset="-128"/>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kumimoji="1" sz="1700" kern="1200">
                <a:solidFill>
                  <a:schemeClr val="tx1">
                    <a:lumMod val="75000"/>
                    <a:lumOff val="25000"/>
                  </a:schemeClr>
                </a:solidFill>
                <a:latin typeface="Meiryo UI" panose="020B0604030504040204" pitchFamily="50" charset="-128"/>
                <a:ea typeface="Meiryo UI" panose="020B0604030504040204" pitchFamily="50" charset="-128"/>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kumimoji="1" sz="1300" kern="1200">
                <a:solidFill>
                  <a:schemeClr val="tx1">
                    <a:lumMod val="75000"/>
                    <a:lumOff val="25000"/>
                  </a:schemeClr>
                </a:solidFill>
                <a:latin typeface="Meiryo UI" panose="020B0604030504040204" pitchFamily="50" charset="-128"/>
                <a:ea typeface="Meiryo UI" panose="020B0604030504040204" pitchFamily="50" charset="-128"/>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kumimoji="1" sz="1300" kern="1200">
                <a:solidFill>
                  <a:schemeClr val="tx1">
                    <a:lumMod val="75000"/>
                    <a:lumOff val="25000"/>
                  </a:schemeClr>
                </a:solidFill>
                <a:latin typeface="Meiryo UI" panose="020B0604030504040204" pitchFamily="50" charset="-128"/>
                <a:ea typeface="Meiryo UI" panose="020B0604030504040204" pitchFamily="50" charset="-128"/>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kumimoji="1" sz="1300" kern="1200">
                <a:solidFill>
                  <a:schemeClr val="tx1">
                    <a:lumMod val="75000"/>
                    <a:lumOff val="25000"/>
                  </a:schemeClr>
                </a:solidFill>
                <a:latin typeface="Meiryo UI" panose="020B0604030504040204" pitchFamily="50" charset="-128"/>
                <a:ea typeface="Meiryo UI" panose="020B0604030504040204" pitchFamily="50" charset="-128"/>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a:lstStyle>
          <a:p>
            <a:pPr marL="0" indent="0">
              <a:lnSpc>
                <a:spcPct val="100000"/>
              </a:lnSpc>
              <a:buFont typeface="Calibri" panose="020F0502020204030204" pitchFamily="34" charset="0"/>
              <a:buNone/>
            </a:pPr>
            <a:r>
              <a:rPr lang="ja-JP" altLang="en-US" sz="2200" dirty="0">
                <a:solidFill>
                  <a:srgbClr val="FF0000"/>
                </a:solidFill>
                <a:cs typeface="Biome Light" panose="020B0303030204020804" pitchFamily="34" charset="0"/>
              </a:rPr>
              <a:t>共感</a:t>
            </a:r>
            <a:r>
              <a:rPr lang="ja-JP" altLang="en-US" sz="2200" dirty="0">
                <a:cs typeface="Biome Light" panose="020B0303030204020804" pitchFamily="34" charset="0"/>
              </a:rPr>
              <a:t>は、人間社会で凄く大事なことである。</a:t>
            </a:r>
            <a:endParaRPr lang="en-US" altLang="ja-JP" sz="2200" dirty="0">
              <a:cs typeface="Biome Light" panose="020B0303030204020804" pitchFamily="34" charset="0"/>
            </a:endParaRPr>
          </a:p>
          <a:p>
            <a:pPr marL="0" indent="0">
              <a:lnSpc>
                <a:spcPct val="100000"/>
              </a:lnSpc>
              <a:buFont typeface="Calibri" panose="020F0502020204030204" pitchFamily="34" charset="0"/>
              <a:buNone/>
            </a:pPr>
            <a:r>
              <a:rPr lang="ja-JP" altLang="en-US" sz="2200" dirty="0">
                <a:solidFill>
                  <a:srgbClr val="FF0000"/>
                </a:solidFill>
                <a:cs typeface="Biome Light" panose="020B0303030204020804" pitchFamily="34" charset="0"/>
              </a:rPr>
              <a:t>共感</a:t>
            </a:r>
            <a:r>
              <a:rPr lang="en-US" altLang="ja-JP" sz="2200" dirty="0">
                <a:solidFill>
                  <a:srgbClr val="FF0000"/>
                </a:solidFill>
                <a:cs typeface="Biome Light" panose="020B0303030204020804" pitchFamily="34" charset="0"/>
              </a:rPr>
              <a:t>(Empathy)</a:t>
            </a:r>
            <a:r>
              <a:rPr lang="ja-JP" altLang="en-US" sz="2200" dirty="0">
                <a:cs typeface="Biome Light" panose="020B0303030204020804" pitchFamily="34" charset="0"/>
              </a:rPr>
              <a:t>というのは、相手の立場から物事を理解したり、考える能力である</a:t>
            </a:r>
            <a:r>
              <a:rPr lang="en-US" altLang="ja-JP" sz="2200" dirty="0">
                <a:cs typeface="Biome Light" panose="020B0303030204020804" pitchFamily="34" charset="0"/>
              </a:rPr>
              <a:t>[1]</a:t>
            </a:r>
            <a:r>
              <a:rPr lang="ja-JP" altLang="en-US" sz="2200" dirty="0">
                <a:cs typeface="Biome Light" panose="020B0303030204020804" pitchFamily="34" charset="0"/>
              </a:rPr>
              <a:t> 。</a:t>
            </a:r>
            <a:endParaRPr lang="en-US" altLang="ja-JP" sz="2200" dirty="0">
              <a:cs typeface="Biome Light" panose="020B0303030204020804" pitchFamily="34" charset="0"/>
            </a:endParaRPr>
          </a:p>
          <a:p>
            <a:r>
              <a:rPr lang="ja-JP" altLang="en-US" sz="2200" dirty="0">
                <a:cs typeface="Biome Light" panose="020B0303030204020804" pitchFamily="34" charset="0"/>
              </a:rPr>
              <a:t>人は、このような</a:t>
            </a:r>
            <a:r>
              <a:rPr lang="ja-JP" altLang="en-US" sz="2200" dirty="0">
                <a:solidFill>
                  <a:srgbClr val="FF0000"/>
                </a:solidFill>
                <a:cs typeface="Biome Light" panose="020B0303030204020804" pitchFamily="34" charset="0"/>
              </a:rPr>
              <a:t>感情</a:t>
            </a:r>
            <a:r>
              <a:rPr lang="ja-JP" altLang="en-US" sz="2200" dirty="0">
                <a:cs typeface="Biome Light" panose="020B0303030204020804" pitchFamily="34" charset="0"/>
              </a:rPr>
              <a:t>を認識し、</a:t>
            </a:r>
            <a:r>
              <a:rPr lang="ja-JP" altLang="en-US" sz="2200" dirty="0">
                <a:solidFill>
                  <a:srgbClr val="FF0000"/>
                </a:solidFill>
                <a:cs typeface="Biome Light" panose="020B0303030204020804" pitchFamily="34" charset="0"/>
              </a:rPr>
              <a:t>共感</a:t>
            </a:r>
            <a:r>
              <a:rPr lang="ja-JP" altLang="en-US" sz="2200" dirty="0">
                <a:cs typeface="Biome Light" panose="020B0303030204020804" pitchFamily="34" charset="0"/>
              </a:rPr>
              <a:t>することで、相手の意図をはっきり把握したり、相手を理解する</a:t>
            </a:r>
            <a:r>
              <a:rPr lang="de-DE" altLang="ja-JP" sz="2200" dirty="0">
                <a:cs typeface="Biome Light" panose="020B0303030204020804" pitchFamily="34" charset="0"/>
              </a:rPr>
              <a:t>[2]</a:t>
            </a:r>
            <a:r>
              <a:rPr lang="ja-JP" altLang="en-US" sz="2200" dirty="0">
                <a:cs typeface="Biome Light" panose="020B0303030204020804" pitchFamily="34" charset="0"/>
              </a:rPr>
              <a:t>ことで社会的な関係を築いていく。</a:t>
            </a:r>
            <a:endParaRPr lang="en-US" altLang="ja-JP" sz="2200" dirty="0">
              <a:cs typeface="Biome Light" panose="020B0303030204020804" pitchFamily="34" charset="0"/>
            </a:endParaRPr>
          </a:p>
          <a:p>
            <a:endParaRPr lang="en-US" altLang="ja-JP" sz="2200" dirty="0">
              <a:cs typeface="Biome Light" panose="020B0303030204020804" pitchFamily="34" charset="0"/>
            </a:endParaRPr>
          </a:p>
          <a:p>
            <a:r>
              <a:rPr lang="ja-JP" altLang="en-US" sz="2200" dirty="0">
                <a:cs typeface="Biome Light" panose="020B0303030204020804" pitchFamily="34" charset="0"/>
              </a:rPr>
              <a:t>コンピューターも同様で，人の指示をより正確に理解したり、より親しみのある、信頼できる存在になるためには、人間のように感情を理解し、</a:t>
            </a:r>
            <a:r>
              <a:rPr lang="ja-JP" altLang="en-US" sz="2200" dirty="0">
                <a:solidFill>
                  <a:srgbClr val="FF0000"/>
                </a:solidFill>
                <a:cs typeface="Biome Light" panose="020B0303030204020804" pitchFamily="34" charset="0"/>
              </a:rPr>
              <a:t>感情</a:t>
            </a:r>
            <a:r>
              <a:rPr lang="ja-JP" altLang="en-US" sz="2200" dirty="0">
                <a:cs typeface="Biome Light" panose="020B0303030204020804" pitchFamily="34" charset="0"/>
              </a:rPr>
              <a:t>を考慮して言葉の意味を把握したり、</a:t>
            </a:r>
            <a:r>
              <a:rPr lang="ja-JP" altLang="en-US" sz="2200" dirty="0">
                <a:solidFill>
                  <a:srgbClr val="FF0000"/>
                </a:solidFill>
                <a:cs typeface="Biome Light" panose="020B0303030204020804" pitchFamily="34" charset="0"/>
              </a:rPr>
              <a:t>感情的</a:t>
            </a:r>
            <a:r>
              <a:rPr lang="ja-JP" altLang="en-US" sz="2200" dirty="0">
                <a:cs typeface="Biome Light" panose="020B0303030204020804" pitchFamily="34" charset="0"/>
              </a:rPr>
              <a:t>である回答をする必要があると考えられる。</a:t>
            </a:r>
            <a:endParaRPr lang="en-US" altLang="ja-JP" sz="2200" dirty="0">
              <a:cs typeface="Biome Light" panose="020B0303030204020804" pitchFamily="34" charset="0"/>
            </a:endParaRPr>
          </a:p>
          <a:p>
            <a:pPr marL="0" indent="0">
              <a:lnSpc>
                <a:spcPct val="100000"/>
              </a:lnSpc>
              <a:buFont typeface="Calibri" panose="020F0502020204030204" pitchFamily="34" charset="0"/>
              <a:buNone/>
            </a:pPr>
            <a:endParaRPr lang="en-US" altLang="ja-JP" sz="2200" dirty="0">
              <a:cs typeface="Biome Light" panose="020B0303030204020804" pitchFamily="34" charset="0"/>
            </a:endParaRPr>
          </a:p>
        </p:txBody>
      </p:sp>
      <p:sp>
        <p:nvSpPr>
          <p:cNvPr id="7" name="スライド番号プレースホルダー 3">
            <a:extLst>
              <a:ext uri="{FF2B5EF4-FFF2-40B4-BE49-F238E27FC236}">
                <a16:creationId xmlns:a16="http://schemas.microsoft.com/office/drawing/2014/main" id="{03556898-B95B-7120-C1AF-CE3494F3863D}"/>
              </a:ext>
            </a:extLst>
          </p:cNvPr>
          <p:cNvSpPr txBox="1">
            <a:spLocks/>
          </p:cNvSpPr>
          <p:nvPr/>
        </p:nvSpPr>
        <p:spPr>
          <a:xfrm>
            <a:off x="11549269" y="6468303"/>
            <a:ext cx="443948" cy="365125"/>
          </a:xfrm>
          <a:prstGeom prst="rect">
            <a:avLst/>
          </a:prstGeom>
        </p:spPr>
        <p:txBody>
          <a:bodyPr rtlCol="0"/>
          <a:ls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altLang="ja-JP" smtClean="0"/>
              <a:pPr/>
              <a:t>2</a:t>
            </a:fld>
            <a:endParaRPr lang="ja-JP" altLang="en-US"/>
          </a:p>
        </p:txBody>
      </p:sp>
      <p:sp>
        <p:nvSpPr>
          <p:cNvPr id="8" name="テキスト ボックス 7">
            <a:extLst>
              <a:ext uri="{FF2B5EF4-FFF2-40B4-BE49-F238E27FC236}">
                <a16:creationId xmlns:a16="http://schemas.microsoft.com/office/drawing/2014/main" id="{A1949688-790C-BB45-4DB3-6AF5FD4C701C}"/>
              </a:ext>
            </a:extLst>
          </p:cNvPr>
          <p:cNvSpPr txBox="1"/>
          <p:nvPr/>
        </p:nvSpPr>
        <p:spPr>
          <a:xfrm>
            <a:off x="6095999" y="6388269"/>
            <a:ext cx="5416550" cy="507831"/>
          </a:xfrm>
          <a:prstGeom prst="rect">
            <a:avLst/>
          </a:prstGeom>
          <a:noFill/>
        </p:spPr>
        <p:txBody>
          <a:bodyPr wrap="square" rtlCol="0">
            <a:spAutoFit/>
          </a:bodyPr>
          <a:lstStyle/>
          <a:p>
            <a:r>
              <a:rPr kumimoji="1" lang="en-US" altLang="ja-JP" sz="900" dirty="0">
                <a:solidFill>
                  <a:schemeClr val="bg1"/>
                </a:solidFill>
                <a:latin typeface="Noto Sans CJK KR Regular" panose="020B0500000000000000" pitchFamily="34" charset="-128"/>
                <a:ea typeface="Noto Sans CJK KR Regular" panose="020B0500000000000000" pitchFamily="34" charset="-128"/>
              </a:rPr>
              <a:t>[1] </a:t>
            </a:r>
            <a:r>
              <a:rPr kumimoji="1" lang="en-US" altLang="ja-JP" sz="900" dirty="0" err="1">
                <a:solidFill>
                  <a:schemeClr val="bg1"/>
                </a:solidFill>
                <a:latin typeface="Noto Sans CJK KR Regular" panose="020B0500000000000000" pitchFamily="34" charset="-128"/>
                <a:ea typeface="Noto Sans CJK KR Regular" panose="020B0500000000000000" pitchFamily="34" charset="-128"/>
              </a:rPr>
              <a:t>Bellet</a:t>
            </a:r>
            <a:r>
              <a:rPr kumimoji="1" lang="en-US" altLang="ja-JP" sz="900" dirty="0">
                <a:solidFill>
                  <a:schemeClr val="bg1"/>
                </a:solidFill>
                <a:latin typeface="Noto Sans CJK KR Regular" panose="020B0500000000000000" pitchFamily="34" charset="-128"/>
                <a:ea typeface="Noto Sans CJK KR Regular" panose="020B0500000000000000" pitchFamily="34" charset="-128"/>
              </a:rPr>
              <a:t> PS, Maloney MJ. The Importance of Empathy as an Interviewing Skill in Medicine. JAMA. 1991;266(13):1831–1832. doi:10.1001/jama.1991.03470130111039</a:t>
            </a:r>
          </a:p>
          <a:p>
            <a:r>
              <a:rPr kumimoji="1" lang="en-US" altLang="ja-JP" sz="900" dirty="0">
                <a:solidFill>
                  <a:schemeClr val="bg1"/>
                </a:solidFill>
                <a:latin typeface="Noto Sans CJK KR Regular" panose="020B0500000000000000" pitchFamily="34" charset="-128"/>
                <a:ea typeface="Noto Sans CJK KR Regular" panose="020B0500000000000000" pitchFamily="34" charset="-128"/>
              </a:rPr>
              <a:t>[2] </a:t>
            </a:r>
            <a:r>
              <a:rPr kumimoji="1" lang="en-US" altLang="ja-JP" sz="900" dirty="0" err="1">
                <a:solidFill>
                  <a:schemeClr val="bg1"/>
                </a:solidFill>
                <a:latin typeface="Noto Sans CJK KR Regular" panose="020B0500000000000000" pitchFamily="34" charset="-128"/>
                <a:ea typeface="Noto Sans CJK KR Regular" panose="020B0500000000000000" pitchFamily="34" charset="-128"/>
              </a:rPr>
              <a:t>Warum</a:t>
            </a:r>
            <a:r>
              <a:rPr kumimoji="1" lang="en-US" altLang="ja-JP" sz="900" dirty="0">
                <a:solidFill>
                  <a:schemeClr val="bg1"/>
                </a:solidFill>
                <a:latin typeface="Noto Sans CJK KR Regular" panose="020B0500000000000000" pitchFamily="34" charset="-128"/>
                <a:ea typeface="Noto Sans CJK KR Regular" panose="020B0500000000000000" pitchFamily="34" charset="-128"/>
              </a:rPr>
              <a:t> ich </a:t>
            </a:r>
            <a:r>
              <a:rPr kumimoji="1" lang="en-US" altLang="ja-JP" sz="900" dirty="0" err="1">
                <a:solidFill>
                  <a:schemeClr val="bg1"/>
                </a:solidFill>
                <a:latin typeface="Noto Sans CJK KR Regular" panose="020B0500000000000000" pitchFamily="34" charset="-128"/>
                <a:ea typeface="Noto Sans CJK KR Regular" panose="020B0500000000000000" pitchFamily="34" charset="-128"/>
              </a:rPr>
              <a:t>fühle</a:t>
            </a:r>
            <a:r>
              <a:rPr kumimoji="1" lang="en-US" altLang="ja-JP" sz="900" dirty="0">
                <a:solidFill>
                  <a:schemeClr val="bg1"/>
                </a:solidFill>
                <a:latin typeface="Noto Sans CJK KR Regular" panose="020B0500000000000000" pitchFamily="34" charset="-128"/>
                <a:ea typeface="Noto Sans CJK KR Regular" panose="020B0500000000000000" pitchFamily="34" charset="-128"/>
              </a:rPr>
              <a:t>, was Du </a:t>
            </a:r>
            <a:r>
              <a:rPr kumimoji="1" lang="en-US" altLang="ja-JP" sz="900" dirty="0" err="1">
                <a:solidFill>
                  <a:schemeClr val="bg1"/>
                </a:solidFill>
                <a:latin typeface="Noto Sans CJK KR Regular" panose="020B0500000000000000" pitchFamily="34" charset="-128"/>
                <a:ea typeface="Noto Sans CJK KR Regular" panose="020B0500000000000000" pitchFamily="34" charset="-128"/>
              </a:rPr>
              <a:t>fühlst</a:t>
            </a:r>
            <a:r>
              <a:rPr kumimoji="1" lang="en-US" altLang="ja-JP" sz="900" dirty="0">
                <a:solidFill>
                  <a:schemeClr val="bg1"/>
                </a:solidFill>
                <a:latin typeface="Noto Sans CJK KR Regular" panose="020B0500000000000000" pitchFamily="34" charset="-128"/>
                <a:ea typeface="Noto Sans CJK KR Regular" panose="020B0500000000000000" pitchFamily="34" charset="-128"/>
              </a:rPr>
              <a:t> (Joachim Bauer, 2005)</a:t>
            </a:r>
            <a:endParaRPr kumimoji="1" lang="ja-JP" altLang="en-US" sz="900" dirty="0">
              <a:solidFill>
                <a:schemeClr val="bg1"/>
              </a:solidFill>
              <a:latin typeface="Noto Sans CJK KR Regular" panose="020B0500000000000000" pitchFamily="34" charset="-128"/>
              <a:ea typeface="Noto Sans CJK KR Regular" panose="020B0500000000000000" pitchFamily="34" charset="-128"/>
            </a:endParaRPr>
          </a:p>
        </p:txBody>
      </p:sp>
      <p:grpSp>
        <p:nvGrpSpPr>
          <p:cNvPr id="9" name="グループ化 8">
            <a:extLst>
              <a:ext uri="{FF2B5EF4-FFF2-40B4-BE49-F238E27FC236}">
                <a16:creationId xmlns:a16="http://schemas.microsoft.com/office/drawing/2014/main" id="{976D4764-2345-5858-31A3-543691508121}"/>
              </a:ext>
            </a:extLst>
          </p:cNvPr>
          <p:cNvGrpSpPr/>
          <p:nvPr/>
        </p:nvGrpSpPr>
        <p:grpSpPr>
          <a:xfrm>
            <a:off x="-36720" y="-6516"/>
            <a:ext cx="5453270" cy="6890995"/>
            <a:chOff x="-36720" y="-6516"/>
            <a:chExt cx="5453270" cy="6890995"/>
          </a:xfrm>
        </p:grpSpPr>
        <p:pic>
          <p:nvPicPr>
            <p:cNvPr id="10" name="図 9" descr="人, 女性, テーブル, 男 が含まれている画像&#10;&#10;自動的に生成された説明">
              <a:extLst>
                <a:ext uri="{FF2B5EF4-FFF2-40B4-BE49-F238E27FC236}">
                  <a16:creationId xmlns:a16="http://schemas.microsoft.com/office/drawing/2014/main" id="{BC09C0FC-2DBD-2B33-BD02-F07CED41C30A}"/>
                </a:ext>
              </a:extLst>
            </p:cNvPr>
            <p:cNvPicPr>
              <a:picLocks noChangeAspect="1"/>
            </p:cNvPicPr>
            <p:nvPr/>
          </p:nvPicPr>
          <p:blipFill rotWithShape="1">
            <a:blip r:embed="rId4"/>
            <a:srcRect l="7196" r="45450"/>
            <a:stretch/>
          </p:blipFill>
          <p:spPr>
            <a:xfrm>
              <a:off x="0" y="-6516"/>
              <a:ext cx="5416550" cy="6863275"/>
            </a:xfrm>
            <a:prstGeom prst="rect">
              <a:avLst/>
            </a:prstGeom>
          </p:spPr>
        </p:pic>
        <p:sp>
          <p:nvSpPr>
            <p:cNvPr id="11" name="テキスト ボックス 10">
              <a:extLst>
                <a:ext uri="{FF2B5EF4-FFF2-40B4-BE49-F238E27FC236}">
                  <a16:creationId xmlns:a16="http://schemas.microsoft.com/office/drawing/2014/main" id="{FE751894-0AFC-2797-BEE2-5E743C3E74A0}"/>
                </a:ext>
              </a:extLst>
            </p:cNvPr>
            <p:cNvSpPr txBox="1"/>
            <p:nvPr/>
          </p:nvSpPr>
          <p:spPr>
            <a:xfrm>
              <a:off x="-36720" y="6622869"/>
              <a:ext cx="1397726" cy="261610"/>
            </a:xfrm>
            <a:prstGeom prst="rect">
              <a:avLst/>
            </a:prstGeom>
            <a:noFill/>
          </p:spPr>
          <p:txBody>
            <a:bodyPr wrap="square" rtlCol="0">
              <a:spAutoFit/>
            </a:bodyPr>
            <a:lstStyle/>
            <a:p>
              <a:r>
                <a:rPr lang="en-US" altLang="ja-JP" sz="1100" b="0" i="0" dirty="0" err="1">
                  <a:solidFill>
                    <a:schemeClr val="bg1"/>
                  </a:solidFill>
                  <a:effectLst/>
                  <a:latin typeface="Open Sans" panose="020B0606030504020204" pitchFamily="34" charset="0"/>
                </a:rPr>
                <a:t>Blutgruppe</a:t>
              </a:r>
              <a:endParaRPr kumimoji="1" lang="ja-JP" altLang="en-US" sz="1100" dirty="0">
                <a:solidFill>
                  <a:schemeClr val="bg1"/>
                </a:solidFill>
              </a:endParaRPr>
            </a:p>
          </p:txBody>
        </p:sp>
      </p:grpSp>
    </p:spTree>
    <p:extLst>
      <p:ext uri="{BB962C8B-B14F-4D97-AF65-F5344CB8AC3E}">
        <p14:creationId xmlns:p14="http://schemas.microsoft.com/office/powerpoint/2010/main" val="1674678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A32F6D-84AB-14EE-7118-460E7DA70881}"/>
              </a:ext>
            </a:extLst>
          </p:cNvPr>
          <p:cNvSpPr>
            <a:spLocks noGrp="1"/>
          </p:cNvSpPr>
          <p:nvPr>
            <p:ph type="title"/>
          </p:nvPr>
        </p:nvSpPr>
        <p:spPr/>
        <p:txBody>
          <a:bodyPr/>
          <a:lstStyle/>
          <a:p>
            <a:r>
              <a:rPr kumimoji="1" lang="en-US" altLang="ja-JP" dirty="0"/>
              <a:t>Masked Language Model (MLM)</a:t>
            </a:r>
            <a:endParaRPr kumimoji="1" lang="ja-JP" altLang="en-US" dirty="0"/>
          </a:p>
        </p:txBody>
      </p:sp>
      <p:sp>
        <p:nvSpPr>
          <p:cNvPr id="3" name="コンテンツ プレースホルダー 2">
            <a:extLst>
              <a:ext uri="{FF2B5EF4-FFF2-40B4-BE49-F238E27FC236}">
                <a16:creationId xmlns:a16="http://schemas.microsoft.com/office/drawing/2014/main" id="{34FCC68D-C5A6-373E-2E28-EF54F7CEB4B5}"/>
              </a:ext>
            </a:extLst>
          </p:cNvPr>
          <p:cNvSpPr>
            <a:spLocks noGrp="1"/>
          </p:cNvSpPr>
          <p:nvPr>
            <p:ph idx="1"/>
          </p:nvPr>
        </p:nvSpPr>
        <p:spPr>
          <a:xfrm>
            <a:off x="1097280" y="2000626"/>
            <a:ext cx="10058400" cy="1616634"/>
          </a:xfrm>
        </p:spPr>
        <p:txBody>
          <a:bodyPr>
            <a:normAutofit lnSpcReduction="10000"/>
          </a:bodyPr>
          <a:lstStyle/>
          <a:p>
            <a:r>
              <a:rPr kumimoji="1" lang="ja-JP" altLang="en-US" sz="3200" dirty="0"/>
              <a:t>全体の訓練データである、</a:t>
            </a:r>
            <a:r>
              <a:rPr lang="ja-JP" altLang="en-US" sz="3200" dirty="0"/>
              <a:t>入力テキストの中、</a:t>
            </a:r>
            <a:r>
              <a:rPr kumimoji="1" lang="en-US" altLang="ja-JP" sz="3200" dirty="0"/>
              <a:t>15</a:t>
            </a:r>
            <a:r>
              <a:rPr lang="ja-JP" altLang="en-US" sz="3200" dirty="0"/>
              <a:t>％単語をランダムに選び、</a:t>
            </a:r>
            <a:r>
              <a:rPr lang="en-US" altLang="ja-JP" sz="3200" dirty="0"/>
              <a:t>Masking</a:t>
            </a:r>
            <a:r>
              <a:rPr lang="ja-JP" altLang="en-US" sz="3200" dirty="0"/>
              <a:t>した後、</a:t>
            </a:r>
            <a:r>
              <a:rPr lang="en-US" altLang="ja-JP" sz="3200" dirty="0"/>
              <a:t>Masking</a:t>
            </a:r>
            <a:r>
              <a:rPr lang="ja-JP" altLang="en-US" sz="3200" dirty="0"/>
              <a:t>された単語の予測をすることで文脈を理解していく。</a:t>
            </a:r>
            <a:endParaRPr lang="en-US" altLang="ja-JP" sz="3200" dirty="0"/>
          </a:p>
          <a:p>
            <a:endParaRPr kumimoji="1" lang="ja-JP" altLang="en-US" sz="3200" dirty="0"/>
          </a:p>
        </p:txBody>
      </p:sp>
      <p:graphicFrame>
        <p:nvGraphicFramePr>
          <p:cNvPr id="9" name="グラフ 8">
            <a:extLst>
              <a:ext uri="{FF2B5EF4-FFF2-40B4-BE49-F238E27FC236}">
                <a16:creationId xmlns:a16="http://schemas.microsoft.com/office/drawing/2014/main" id="{2D7D8C3F-F6D9-123B-0742-7634ED02FA91}"/>
              </a:ext>
            </a:extLst>
          </p:cNvPr>
          <p:cNvGraphicFramePr/>
          <p:nvPr>
            <p:extLst>
              <p:ext uri="{D42A27DB-BD31-4B8C-83A1-F6EECF244321}">
                <p14:modId xmlns:p14="http://schemas.microsoft.com/office/powerpoint/2010/main" val="2451221810"/>
              </p:ext>
            </p:extLst>
          </p:nvPr>
        </p:nvGraphicFramePr>
        <p:xfrm>
          <a:off x="-1262946" y="3692015"/>
          <a:ext cx="12664440" cy="285725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777748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8FBFED-7A83-DC48-63E8-90EBC577F50B}"/>
              </a:ext>
            </a:extLst>
          </p:cNvPr>
          <p:cNvSpPr>
            <a:spLocks noGrp="1"/>
          </p:cNvSpPr>
          <p:nvPr>
            <p:ph type="title"/>
          </p:nvPr>
        </p:nvSpPr>
        <p:spPr/>
        <p:txBody>
          <a:bodyPr/>
          <a:lstStyle/>
          <a:p>
            <a:r>
              <a:rPr kumimoji="1" lang="en-US" altLang="ja-JP" dirty="0"/>
              <a:t>Next Sentence Prediction (NSP)</a:t>
            </a:r>
            <a:endParaRPr kumimoji="1" lang="ja-JP" altLang="en-US" dirty="0"/>
          </a:p>
        </p:txBody>
      </p:sp>
      <p:sp>
        <p:nvSpPr>
          <p:cNvPr id="3" name="コンテンツ プレースホルダー 2">
            <a:extLst>
              <a:ext uri="{FF2B5EF4-FFF2-40B4-BE49-F238E27FC236}">
                <a16:creationId xmlns:a16="http://schemas.microsoft.com/office/drawing/2014/main" id="{8E312B25-52FD-F1A5-58CF-6040678A09FB}"/>
              </a:ext>
            </a:extLst>
          </p:cNvPr>
          <p:cNvSpPr>
            <a:spLocks noGrp="1"/>
          </p:cNvSpPr>
          <p:nvPr>
            <p:ph idx="1"/>
          </p:nvPr>
        </p:nvSpPr>
        <p:spPr>
          <a:xfrm>
            <a:off x="1097280" y="1973732"/>
            <a:ext cx="10058400" cy="1589739"/>
          </a:xfrm>
        </p:spPr>
        <p:txBody>
          <a:bodyPr>
            <a:normAutofit lnSpcReduction="10000"/>
          </a:bodyPr>
          <a:lstStyle/>
          <a:p>
            <a:r>
              <a:rPr lang="ja-JP" altLang="en-US" sz="3200" dirty="0">
                <a:solidFill>
                  <a:srgbClr val="0070C0"/>
                </a:solidFill>
              </a:rPr>
              <a:t>繋がる二つの</a:t>
            </a:r>
            <a:r>
              <a:rPr lang="en-US" altLang="ja-JP" sz="3200" dirty="0">
                <a:solidFill>
                  <a:srgbClr val="0070C0"/>
                </a:solidFill>
              </a:rPr>
              <a:t>”</a:t>
            </a:r>
            <a:r>
              <a:rPr lang="ja-JP" altLang="en-US" sz="3200" dirty="0">
                <a:solidFill>
                  <a:srgbClr val="0070C0"/>
                </a:solidFill>
              </a:rPr>
              <a:t>文章</a:t>
            </a:r>
            <a:r>
              <a:rPr lang="en-US" altLang="ja-JP" sz="3200" dirty="0">
                <a:solidFill>
                  <a:srgbClr val="0070C0"/>
                </a:solidFill>
              </a:rPr>
              <a:t>”</a:t>
            </a:r>
            <a:r>
              <a:rPr lang="ja-JP" altLang="en-US" sz="3200" dirty="0"/>
              <a:t>と</a:t>
            </a:r>
            <a:r>
              <a:rPr lang="ja-JP" altLang="en-US" sz="3200" dirty="0">
                <a:solidFill>
                  <a:schemeClr val="accent1"/>
                </a:solidFill>
              </a:rPr>
              <a:t>繋がらない二つの</a:t>
            </a:r>
            <a:r>
              <a:rPr lang="en-US" altLang="ja-JP" sz="3200" dirty="0">
                <a:solidFill>
                  <a:schemeClr val="accent1"/>
                </a:solidFill>
              </a:rPr>
              <a:t>”</a:t>
            </a:r>
            <a:r>
              <a:rPr lang="ja-JP" altLang="en-US" sz="3200" dirty="0">
                <a:solidFill>
                  <a:schemeClr val="accent1"/>
                </a:solidFill>
              </a:rPr>
              <a:t>文章</a:t>
            </a:r>
            <a:r>
              <a:rPr lang="en-US" altLang="ja-JP" sz="3200" dirty="0">
                <a:solidFill>
                  <a:schemeClr val="accent1"/>
                </a:solidFill>
              </a:rPr>
              <a:t>”</a:t>
            </a:r>
            <a:r>
              <a:rPr lang="ja-JP" altLang="en-US" sz="3200" dirty="0"/>
              <a:t>を</a:t>
            </a:r>
            <a:r>
              <a:rPr lang="en-US" altLang="ja-JP" sz="3200" dirty="0">
                <a:solidFill>
                  <a:srgbClr val="0070C0"/>
                </a:solidFill>
              </a:rPr>
              <a:t>50</a:t>
            </a:r>
            <a:r>
              <a:rPr lang="en-US" altLang="ja-JP" sz="3200" dirty="0"/>
              <a:t>:</a:t>
            </a:r>
            <a:r>
              <a:rPr lang="en-US" altLang="ja-JP" sz="3200" dirty="0">
                <a:solidFill>
                  <a:schemeClr val="accent1"/>
                </a:solidFill>
              </a:rPr>
              <a:t>50</a:t>
            </a:r>
            <a:r>
              <a:rPr lang="ja-JP" altLang="en-US" sz="3200" dirty="0"/>
              <a:t>の比率で入力し、繋がるか否か</a:t>
            </a:r>
            <a:r>
              <a:rPr lang="en-US" altLang="ja-JP" sz="3200" dirty="0"/>
              <a:t>Binary Classification</a:t>
            </a:r>
            <a:r>
              <a:rPr lang="ja-JP" altLang="en-US" sz="3200" dirty="0"/>
              <a:t>をする問題を解かせる。</a:t>
            </a:r>
            <a:endParaRPr lang="en-US" altLang="ja-JP" sz="3200" dirty="0"/>
          </a:p>
        </p:txBody>
      </p:sp>
      <p:sp>
        <p:nvSpPr>
          <p:cNvPr id="4" name="四角形: 角を丸くする 3">
            <a:extLst>
              <a:ext uri="{FF2B5EF4-FFF2-40B4-BE49-F238E27FC236}">
                <a16:creationId xmlns:a16="http://schemas.microsoft.com/office/drawing/2014/main" id="{757E3B3C-E3D4-C333-30F1-C71E8B349759}"/>
              </a:ext>
            </a:extLst>
          </p:cNvPr>
          <p:cNvSpPr/>
          <p:nvPr/>
        </p:nvSpPr>
        <p:spPr>
          <a:xfrm>
            <a:off x="1494776" y="4574984"/>
            <a:ext cx="9135571" cy="92486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7200" dirty="0"/>
              <a:t>BERT</a:t>
            </a:r>
            <a:endParaRPr kumimoji="1" lang="ja-JP" altLang="en-US" sz="7200" dirty="0"/>
          </a:p>
        </p:txBody>
      </p:sp>
      <p:sp>
        <p:nvSpPr>
          <p:cNvPr id="5" name="テキスト ボックス 4">
            <a:extLst>
              <a:ext uri="{FF2B5EF4-FFF2-40B4-BE49-F238E27FC236}">
                <a16:creationId xmlns:a16="http://schemas.microsoft.com/office/drawing/2014/main" id="{F0625D65-D91C-2E9D-466C-40B12499AB9A}"/>
              </a:ext>
            </a:extLst>
          </p:cNvPr>
          <p:cNvSpPr txBox="1"/>
          <p:nvPr/>
        </p:nvSpPr>
        <p:spPr>
          <a:xfrm>
            <a:off x="1280158" y="6027269"/>
            <a:ext cx="10270865" cy="369332"/>
          </a:xfrm>
          <a:prstGeom prst="rect">
            <a:avLst/>
          </a:prstGeom>
          <a:noFill/>
        </p:spPr>
        <p:txBody>
          <a:bodyPr wrap="square" rtlCol="0">
            <a:spAutoFit/>
          </a:bodyPr>
          <a:lstStyle/>
          <a:p>
            <a:r>
              <a:rPr kumimoji="1" lang="en-US" altLang="ja-JP" dirty="0"/>
              <a:t>[CLS]      I       am         a      </a:t>
            </a:r>
            <a:r>
              <a:rPr kumimoji="1" lang="en-US" altLang="ja-JP" b="1" dirty="0">
                <a:solidFill>
                  <a:srgbClr val="FF0000"/>
                </a:solidFill>
              </a:rPr>
              <a:t>king</a:t>
            </a:r>
            <a:r>
              <a:rPr kumimoji="1" lang="en-US" altLang="ja-JP" dirty="0"/>
              <a:t>      of        To    ##kai [SEP]   my  </a:t>
            </a:r>
            <a:r>
              <a:rPr kumimoji="1" lang="en-US" altLang="ja-JP" b="1" dirty="0">
                <a:solidFill>
                  <a:srgbClr val="FF0000"/>
                </a:solidFill>
              </a:rPr>
              <a:t>[MASK]</a:t>
            </a:r>
            <a:r>
              <a:rPr kumimoji="1" lang="en-US" altLang="ja-JP" dirty="0"/>
              <a:t>    is  </a:t>
            </a:r>
            <a:r>
              <a:rPr kumimoji="1" lang="en-US" altLang="ja-JP" sz="1400" dirty="0"/>
              <a:t>information </a:t>
            </a:r>
            <a:r>
              <a:rPr kumimoji="1" lang="en-US" altLang="ja-JP" sz="1400" b="1" dirty="0">
                <a:solidFill>
                  <a:srgbClr val="FF0000"/>
                </a:solidFill>
              </a:rPr>
              <a:t>science</a:t>
            </a:r>
            <a:r>
              <a:rPr kumimoji="1" lang="en-US" altLang="ja-JP" sz="1400" dirty="0"/>
              <a:t> </a:t>
            </a:r>
            <a:r>
              <a:rPr kumimoji="1" lang="en-US" altLang="ja-JP" dirty="0"/>
              <a:t>[SEP]</a:t>
            </a:r>
            <a:endParaRPr kumimoji="1" lang="ja-JP" altLang="en-US" dirty="0"/>
          </a:p>
        </p:txBody>
      </p:sp>
      <p:sp>
        <p:nvSpPr>
          <p:cNvPr id="6" name="正方形/長方形 5">
            <a:extLst>
              <a:ext uri="{FF2B5EF4-FFF2-40B4-BE49-F238E27FC236}">
                <a16:creationId xmlns:a16="http://schemas.microsoft.com/office/drawing/2014/main" id="{7CF3F0F8-25CE-EAFE-F1F1-BCBA31103D7C}"/>
              </a:ext>
            </a:extLst>
          </p:cNvPr>
          <p:cNvSpPr/>
          <p:nvPr/>
        </p:nvSpPr>
        <p:spPr>
          <a:xfrm>
            <a:off x="1494776" y="5830938"/>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B46AB0C7-F7F9-942A-9D20-054A0AE4AD30}"/>
              </a:ext>
            </a:extLst>
          </p:cNvPr>
          <p:cNvSpPr/>
          <p:nvPr/>
        </p:nvSpPr>
        <p:spPr>
          <a:xfrm>
            <a:off x="2117823" y="5830938"/>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6E493E65-62E7-1928-4317-2640C7631C22}"/>
              </a:ext>
            </a:extLst>
          </p:cNvPr>
          <p:cNvSpPr/>
          <p:nvPr/>
        </p:nvSpPr>
        <p:spPr>
          <a:xfrm>
            <a:off x="2740870" y="5830937"/>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BA3B0D3D-1E9D-7D08-F5BF-5270BBE14098}"/>
              </a:ext>
            </a:extLst>
          </p:cNvPr>
          <p:cNvSpPr/>
          <p:nvPr/>
        </p:nvSpPr>
        <p:spPr>
          <a:xfrm>
            <a:off x="3363917" y="5830936"/>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D60AA7CF-0779-F71F-22ED-8B23570FA439}"/>
              </a:ext>
            </a:extLst>
          </p:cNvPr>
          <p:cNvSpPr/>
          <p:nvPr/>
        </p:nvSpPr>
        <p:spPr>
          <a:xfrm>
            <a:off x="3986964" y="5836708"/>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a:extLst>
              <a:ext uri="{FF2B5EF4-FFF2-40B4-BE49-F238E27FC236}">
                <a16:creationId xmlns:a16="http://schemas.microsoft.com/office/drawing/2014/main" id="{76DDB928-CC69-3A22-D48E-FE5178616F94}"/>
              </a:ext>
            </a:extLst>
          </p:cNvPr>
          <p:cNvSpPr/>
          <p:nvPr/>
        </p:nvSpPr>
        <p:spPr>
          <a:xfrm>
            <a:off x="4610011" y="5830936"/>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a:extLst>
              <a:ext uri="{FF2B5EF4-FFF2-40B4-BE49-F238E27FC236}">
                <a16:creationId xmlns:a16="http://schemas.microsoft.com/office/drawing/2014/main" id="{BC3E2094-81A9-0815-29BC-A078849B4E94}"/>
              </a:ext>
            </a:extLst>
          </p:cNvPr>
          <p:cNvSpPr/>
          <p:nvPr/>
        </p:nvSpPr>
        <p:spPr>
          <a:xfrm>
            <a:off x="5233058" y="5830936"/>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正方形/長方形 26">
            <a:extLst>
              <a:ext uri="{FF2B5EF4-FFF2-40B4-BE49-F238E27FC236}">
                <a16:creationId xmlns:a16="http://schemas.microsoft.com/office/drawing/2014/main" id="{10BD722E-D50E-2514-AEB3-4B1952F9C3DD}"/>
              </a:ext>
            </a:extLst>
          </p:cNvPr>
          <p:cNvSpPr/>
          <p:nvPr/>
        </p:nvSpPr>
        <p:spPr>
          <a:xfrm>
            <a:off x="5856105" y="5830938"/>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50D89A8E-5BA3-E3B5-C180-110213110FB3}"/>
              </a:ext>
            </a:extLst>
          </p:cNvPr>
          <p:cNvSpPr/>
          <p:nvPr/>
        </p:nvSpPr>
        <p:spPr>
          <a:xfrm>
            <a:off x="6479152" y="5830936"/>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A95DDA23-C172-4C4E-C02A-EC057255CFAB}"/>
              </a:ext>
            </a:extLst>
          </p:cNvPr>
          <p:cNvSpPr/>
          <p:nvPr/>
        </p:nvSpPr>
        <p:spPr>
          <a:xfrm>
            <a:off x="7102199" y="5830935"/>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EFD7CCB4-9AB5-8C45-1443-122012232663}"/>
              </a:ext>
            </a:extLst>
          </p:cNvPr>
          <p:cNvSpPr/>
          <p:nvPr/>
        </p:nvSpPr>
        <p:spPr>
          <a:xfrm>
            <a:off x="7725246" y="5830935"/>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正方形/長方形 30">
            <a:extLst>
              <a:ext uri="{FF2B5EF4-FFF2-40B4-BE49-F238E27FC236}">
                <a16:creationId xmlns:a16="http://schemas.microsoft.com/office/drawing/2014/main" id="{3942159E-49C2-052A-F2B6-C72F23D58767}"/>
              </a:ext>
            </a:extLst>
          </p:cNvPr>
          <p:cNvSpPr/>
          <p:nvPr/>
        </p:nvSpPr>
        <p:spPr>
          <a:xfrm>
            <a:off x="8348293" y="5830935"/>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正方形/長方形 31">
            <a:extLst>
              <a:ext uri="{FF2B5EF4-FFF2-40B4-BE49-F238E27FC236}">
                <a16:creationId xmlns:a16="http://schemas.microsoft.com/office/drawing/2014/main" id="{E8160AB3-FC3B-F318-FE34-ACE44614A70D}"/>
              </a:ext>
            </a:extLst>
          </p:cNvPr>
          <p:cNvSpPr/>
          <p:nvPr/>
        </p:nvSpPr>
        <p:spPr>
          <a:xfrm>
            <a:off x="8971340" y="5830935"/>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83803E1-C2A5-3E7C-96CA-FC2B12DF5EDE}"/>
              </a:ext>
            </a:extLst>
          </p:cNvPr>
          <p:cNvSpPr/>
          <p:nvPr/>
        </p:nvSpPr>
        <p:spPr>
          <a:xfrm>
            <a:off x="9594387" y="5830935"/>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C61EE21A-0BF8-5682-C0DC-C8A98FAAE88F}"/>
              </a:ext>
            </a:extLst>
          </p:cNvPr>
          <p:cNvSpPr/>
          <p:nvPr/>
        </p:nvSpPr>
        <p:spPr>
          <a:xfrm>
            <a:off x="10217434" y="5830935"/>
            <a:ext cx="412913" cy="19774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矢印: 上 34">
            <a:extLst>
              <a:ext uri="{FF2B5EF4-FFF2-40B4-BE49-F238E27FC236}">
                <a16:creationId xmlns:a16="http://schemas.microsoft.com/office/drawing/2014/main" id="{B1B5C0D3-980A-380A-7034-5FE9D4D40325}"/>
              </a:ext>
            </a:extLst>
          </p:cNvPr>
          <p:cNvSpPr/>
          <p:nvPr/>
        </p:nvSpPr>
        <p:spPr>
          <a:xfrm>
            <a:off x="2223512" y="5550018"/>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矢印: 上 35">
            <a:extLst>
              <a:ext uri="{FF2B5EF4-FFF2-40B4-BE49-F238E27FC236}">
                <a16:creationId xmlns:a16="http://schemas.microsoft.com/office/drawing/2014/main" id="{70DD8292-A730-1FD0-E9F4-E5A00DB39256}"/>
              </a:ext>
            </a:extLst>
          </p:cNvPr>
          <p:cNvSpPr/>
          <p:nvPr/>
        </p:nvSpPr>
        <p:spPr>
          <a:xfrm>
            <a:off x="1598147" y="5541732"/>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矢印: 上 36">
            <a:extLst>
              <a:ext uri="{FF2B5EF4-FFF2-40B4-BE49-F238E27FC236}">
                <a16:creationId xmlns:a16="http://schemas.microsoft.com/office/drawing/2014/main" id="{8CEA6C2E-78F6-9DE0-E63C-B4A5F76A12EF}"/>
              </a:ext>
            </a:extLst>
          </p:cNvPr>
          <p:cNvSpPr/>
          <p:nvPr/>
        </p:nvSpPr>
        <p:spPr>
          <a:xfrm>
            <a:off x="2846559" y="5554527"/>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矢印: 上 37">
            <a:extLst>
              <a:ext uri="{FF2B5EF4-FFF2-40B4-BE49-F238E27FC236}">
                <a16:creationId xmlns:a16="http://schemas.microsoft.com/office/drawing/2014/main" id="{DF3DD846-EF8F-9585-6C2B-0BD8B46B089C}"/>
              </a:ext>
            </a:extLst>
          </p:cNvPr>
          <p:cNvSpPr/>
          <p:nvPr/>
        </p:nvSpPr>
        <p:spPr>
          <a:xfrm>
            <a:off x="3456416" y="5554527"/>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矢印: 上 38">
            <a:extLst>
              <a:ext uri="{FF2B5EF4-FFF2-40B4-BE49-F238E27FC236}">
                <a16:creationId xmlns:a16="http://schemas.microsoft.com/office/drawing/2014/main" id="{AC6941DF-6714-022B-17B1-F04C807A7B9D}"/>
              </a:ext>
            </a:extLst>
          </p:cNvPr>
          <p:cNvSpPr/>
          <p:nvPr/>
        </p:nvSpPr>
        <p:spPr>
          <a:xfrm>
            <a:off x="4084899" y="5544930"/>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矢印: 上 39">
            <a:extLst>
              <a:ext uri="{FF2B5EF4-FFF2-40B4-BE49-F238E27FC236}">
                <a16:creationId xmlns:a16="http://schemas.microsoft.com/office/drawing/2014/main" id="{201C26CF-1717-8994-8657-583980AD3467}"/>
              </a:ext>
            </a:extLst>
          </p:cNvPr>
          <p:cNvSpPr/>
          <p:nvPr/>
        </p:nvSpPr>
        <p:spPr>
          <a:xfrm>
            <a:off x="4715700" y="5554527"/>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矢印: 上 40">
            <a:extLst>
              <a:ext uri="{FF2B5EF4-FFF2-40B4-BE49-F238E27FC236}">
                <a16:creationId xmlns:a16="http://schemas.microsoft.com/office/drawing/2014/main" id="{8B5A6A6E-5AB2-C5EE-AC4D-53DFE02D5AB3}"/>
              </a:ext>
            </a:extLst>
          </p:cNvPr>
          <p:cNvSpPr/>
          <p:nvPr/>
        </p:nvSpPr>
        <p:spPr>
          <a:xfrm>
            <a:off x="5322102" y="5547522"/>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矢印: 上 41">
            <a:extLst>
              <a:ext uri="{FF2B5EF4-FFF2-40B4-BE49-F238E27FC236}">
                <a16:creationId xmlns:a16="http://schemas.microsoft.com/office/drawing/2014/main" id="{EF5C6F38-4A59-3438-9D27-02B06C62441B}"/>
              </a:ext>
            </a:extLst>
          </p:cNvPr>
          <p:cNvSpPr/>
          <p:nvPr/>
        </p:nvSpPr>
        <p:spPr>
          <a:xfrm>
            <a:off x="5941384" y="5547522"/>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矢印: 上 42">
            <a:extLst>
              <a:ext uri="{FF2B5EF4-FFF2-40B4-BE49-F238E27FC236}">
                <a16:creationId xmlns:a16="http://schemas.microsoft.com/office/drawing/2014/main" id="{E9C9ED57-48E9-E7B6-D7EC-3E0A044B8036}"/>
              </a:ext>
            </a:extLst>
          </p:cNvPr>
          <p:cNvSpPr/>
          <p:nvPr/>
        </p:nvSpPr>
        <p:spPr>
          <a:xfrm>
            <a:off x="6569689" y="5547522"/>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矢印: 上 43">
            <a:extLst>
              <a:ext uri="{FF2B5EF4-FFF2-40B4-BE49-F238E27FC236}">
                <a16:creationId xmlns:a16="http://schemas.microsoft.com/office/drawing/2014/main" id="{5EA89776-AFD1-05A1-8FB7-5B8D249B5095}"/>
              </a:ext>
            </a:extLst>
          </p:cNvPr>
          <p:cNvSpPr/>
          <p:nvPr/>
        </p:nvSpPr>
        <p:spPr>
          <a:xfrm>
            <a:off x="7201759" y="5554527"/>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矢印: 上 44">
            <a:extLst>
              <a:ext uri="{FF2B5EF4-FFF2-40B4-BE49-F238E27FC236}">
                <a16:creationId xmlns:a16="http://schemas.microsoft.com/office/drawing/2014/main" id="{66764547-C094-7316-7BD7-A420498E5724}"/>
              </a:ext>
            </a:extLst>
          </p:cNvPr>
          <p:cNvSpPr/>
          <p:nvPr/>
        </p:nvSpPr>
        <p:spPr>
          <a:xfrm>
            <a:off x="7822960" y="5547522"/>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矢印: 上 45">
            <a:extLst>
              <a:ext uri="{FF2B5EF4-FFF2-40B4-BE49-F238E27FC236}">
                <a16:creationId xmlns:a16="http://schemas.microsoft.com/office/drawing/2014/main" id="{782D8891-F933-834C-EFCA-93C667F24A8D}"/>
              </a:ext>
            </a:extLst>
          </p:cNvPr>
          <p:cNvSpPr/>
          <p:nvPr/>
        </p:nvSpPr>
        <p:spPr>
          <a:xfrm>
            <a:off x="8448545" y="5547357"/>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矢印: 上 46">
            <a:extLst>
              <a:ext uri="{FF2B5EF4-FFF2-40B4-BE49-F238E27FC236}">
                <a16:creationId xmlns:a16="http://schemas.microsoft.com/office/drawing/2014/main" id="{BCA3040D-9EFF-2A1F-18BB-7807CACB1632}"/>
              </a:ext>
            </a:extLst>
          </p:cNvPr>
          <p:cNvSpPr/>
          <p:nvPr/>
        </p:nvSpPr>
        <p:spPr>
          <a:xfrm>
            <a:off x="9064366" y="5554527"/>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上 47">
            <a:extLst>
              <a:ext uri="{FF2B5EF4-FFF2-40B4-BE49-F238E27FC236}">
                <a16:creationId xmlns:a16="http://schemas.microsoft.com/office/drawing/2014/main" id="{AC2A1E98-961C-C86F-73FC-4E8493502DBA}"/>
              </a:ext>
            </a:extLst>
          </p:cNvPr>
          <p:cNvSpPr/>
          <p:nvPr/>
        </p:nvSpPr>
        <p:spPr>
          <a:xfrm>
            <a:off x="9690193" y="5554527"/>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矢印: 上 48">
            <a:extLst>
              <a:ext uri="{FF2B5EF4-FFF2-40B4-BE49-F238E27FC236}">
                <a16:creationId xmlns:a16="http://schemas.microsoft.com/office/drawing/2014/main" id="{52068065-C73F-7CF7-667C-11D3F7093301}"/>
              </a:ext>
            </a:extLst>
          </p:cNvPr>
          <p:cNvSpPr/>
          <p:nvPr/>
        </p:nvSpPr>
        <p:spPr>
          <a:xfrm>
            <a:off x="10321451" y="5541726"/>
            <a:ext cx="212407" cy="288000"/>
          </a:xfrm>
          <a:prstGeom prst="upArrow">
            <a:avLst>
              <a:gd name="adj1" fmla="val 34588"/>
              <a:gd name="adj2" fmla="val 6155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正方形/長方形 49">
            <a:extLst>
              <a:ext uri="{FF2B5EF4-FFF2-40B4-BE49-F238E27FC236}">
                <a16:creationId xmlns:a16="http://schemas.microsoft.com/office/drawing/2014/main" id="{00944EA5-E458-3A51-EA64-FAAE2F708DCB}"/>
              </a:ext>
            </a:extLst>
          </p:cNvPr>
          <p:cNvSpPr/>
          <p:nvPr/>
        </p:nvSpPr>
        <p:spPr>
          <a:xfrm>
            <a:off x="1494776" y="4259956"/>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正方形/長方形 50">
            <a:extLst>
              <a:ext uri="{FF2B5EF4-FFF2-40B4-BE49-F238E27FC236}">
                <a16:creationId xmlns:a16="http://schemas.microsoft.com/office/drawing/2014/main" id="{CA6234AD-A0E4-1D7B-DBF9-56AD844BA222}"/>
              </a:ext>
            </a:extLst>
          </p:cNvPr>
          <p:cNvSpPr/>
          <p:nvPr/>
        </p:nvSpPr>
        <p:spPr>
          <a:xfrm>
            <a:off x="2117823" y="4259956"/>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正方形/長方形 51">
            <a:extLst>
              <a:ext uri="{FF2B5EF4-FFF2-40B4-BE49-F238E27FC236}">
                <a16:creationId xmlns:a16="http://schemas.microsoft.com/office/drawing/2014/main" id="{5DFE53C9-7B14-D83A-5DAA-8A348C3F9497}"/>
              </a:ext>
            </a:extLst>
          </p:cNvPr>
          <p:cNvSpPr/>
          <p:nvPr/>
        </p:nvSpPr>
        <p:spPr>
          <a:xfrm>
            <a:off x="2740870" y="4259955"/>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BC793BE6-106C-6795-B925-28A49A812989}"/>
              </a:ext>
            </a:extLst>
          </p:cNvPr>
          <p:cNvSpPr/>
          <p:nvPr/>
        </p:nvSpPr>
        <p:spPr>
          <a:xfrm>
            <a:off x="3363917" y="4259954"/>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正方形/長方形 53">
            <a:extLst>
              <a:ext uri="{FF2B5EF4-FFF2-40B4-BE49-F238E27FC236}">
                <a16:creationId xmlns:a16="http://schemas.microsoft.com/office/drawing/2014/main" id="{77443D6C-F040-048C-FEA7-FA64EAED8EC1}"/>
              </a:ext>
            </a:extLst>
          </p:cNvPr>
          <p:cNvSpPr/>
          <p:nvPr/>
        </p:nvSpPr>
        <p:spPr>
          <a:xfrm>
            <a:off x="3986964" y="4265726"/>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正方形/長方形 54">
            <a:extLst>
              <a:ext uri="{FF2B5EF4-FFF2-40B4-BE49-F238E27FC236}">
                <a16:creationId xmlns:a16="http://schemas.microsoft.com/office/drawing/2014/main" id="{30A36C48-A2C0-DC5C-87E1-36377216783B}"/>
              </a:ext>
            </a:extLst>
          </p:cNvPr>
          <p:cNvSpPr/>
          <p:nvPr/>
        </p:nvSpPr>
        <p:spPr>
          <a:xfrm>
            <a:off x="4610011" y="4259954"/>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正方形/長方形 55">
            <a:extLst>
              <a:ext uri="{FF2B5EF4-FFF2-40B4-BE49-F238E27FC236}">
                <a16:creationId xmlns:a16="http://schemas.microsoft.com/office/drawing/2014/main" id="{765DA4D6-194B-4031-38F2-2C087303E3DF}"/>
              </a:ext>
            </a:extLst>
          </p:cNvPr>
          <p:cNvSpPr/>
          <p:nvPr/>
        </p:nvSpPr>
        <p:spPr>
          <a:xfrm>
            <a:off x="5233058" y="4259954"/>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正方形/長方形 56">
            <a:extLst>
              <a:ext uri="{FF2B5EF4-FFF2-40B4-BE49-F238E27FC236}">
                <a16:creationId xmlns:a16="http://schemas.microsoft.com/office/drawing/2014/main" id="{93E6864A-D0D5-D7F2-D1D1-82095B1C8BF0}"/>
              </a:ext>
            </a:extLst>
          </p:cNvPr>
          <p:cNvSpPr/>
          <p:nvPr/>
        </p:nvSpPr>
        <p:spPr>
          <a:xfrm>
            <a:off x="5856105" y="4259956"/>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正方形/長方形 57">
            <a:extLst>
              <a:ext uri="{FF2B5EF4-FFF2-40B4-BE49-F238E27FC236}">
                <a16:creationId xmlns:a16="http://schemas.microsoft.com/office/drawing/2014/main" id="{458F7FFB-8797-600A-9B9C-27BC687B95C0}"/>
              </a:ext>
            </a:extLst>
          </p:cNvPr>
          <p:cNvSpPr/>
          <p:nvPr/>
        </p:nvSpPr>
        <p:spPr>
          <a:xfrm>
            <a:off x="6479152" y="4259954"/>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正方形/長方形 58">
            <a:extLst>
              <a:ext uri="{FF2B5EF4-FFF2-40B4-BE49-F238E27FC236}">
                <a16:creationId xmlns:a16="http://schemas.microsoft.com/office/drawing/2014/main" id="{20DD3275-EE35-39E4-BA9F-5E03C7EF31F7}"/>
              </a:ext>
            </a:extLst>
          </p:cNvPr>
          <p:cNvSpPr/>
          <p:nvPr/>
        </p:nvSpPr>
        <p:spPr>
          <a:xfrm>
            <a:off x="7102199" y="4259953"/>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DA91DA4C-AEB0-C9C1-5BEE-F7CEE715A296}"/>
              </a:ext>
            </a:extLst>
          </p:cNvPr>
          <p:cNvSpPr/>
          <p:nvPr/>
        </p:nvSpPr>
        <p:spPr>
          <a:xfrm>
            <a:off x="7725246" y="4259953"/>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正方形/長方形 60">
            <a:extLst>
              <a:ext uri="{FF2B5EF4-FFF2-40B4-BE49-F238E27FC236}">
                <a16:creationId xmlns:a16="http://schemas.microsoft.com/office/drawing/2014/main" id="{3EE1A290-582C-3DBA-D65C-813AC51ACA01}"/>
              </a:ext>
            </a:extLst>
          </p:cNvPr>
          <p:cNvSpPr/>
          <p:nvPr/>
        </p:nvSpPr>
        <p:spPr>
          <a:xfrm>
            <a:off x="8348293" y="4259953"/>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正方形/長方形 61">
            <a:extLst>
              <a:ext uri="{FF2B5EF4-FFF2-40B4-BE49-F238E27FC236}">
                <a16:creationId xmlns:a16="http://schemas.microsoft.com/office/drawing/2014/main" id="{95142EBA-4D68-2DD3-D23C-C16B4DDBDF3A}"/>
              </a:ext>
            </a:extLst>
          </p:cNvPr>
          <p:cNvSpPr/>
          <p:nvPr/>
        </p:nvSpPr>
        <p:spPr>
          <a:xfrm>
            <a:off x="8971340" y="4259953"/>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3" name="正方形/長方形 62">
            <a:extLst>
              <a:ext uri="{FF2B5EF4-FFF2-40B4-BE49-F238E27FC236}">
                <a16:creationId xmlns:a16="http://schemas.microsoft.com/office/drawing/2014/main" id="{12A6137F-B484-AA47-A5D6-793D9AC1BFBE}"/>
              </a:ext>
            </a:extLst>
          </p:cNvPr>
          <p:cNvSpPr/>
          <p:nvPr/>
        </p:nvSpPr>
        <p:spPr>
          <a:xfrm>
            <a:off x="9594387" y="4259953"/>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正方形/長方形 63">
            <a:extLst>
              <a:ext uri="{FF2B5EF4-FFF2-40B4-BE49-F238E27FC236}">
                <a16:creationId xmlns:a16="http://schemas.microsoft.com/office/drawing/2014/main" id="{634BADA6-351A-74B1-21E3-60772AF8269D}"/>
              </a:ext>
            </a:extLst>
          </p:cNvPr>
          <p:cNvSpPr/>
          <p:nvPr/>
        </p:nvSpPr>
        <p:spPr>
          <a:xfrm>
            <a:off x="10217434" y="4259953"/>
            <a:ext cx="412913" cy="19774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四角形: 角を丸くする 64">
            <a:extLst>
              <a:ext uri="{FF2B5EF4-FFF2-40B4-BE49-F238E27FC236}">
                <a16:creationId xmlns:a16="http://schemas.microsoft.com/office/drawing/2014/main" id="{5ECCE6B1-B2C8-E5F3-EA38-F35BEB4621AC}"/>
              </a:ext>
            </a:extLst>
          </p:cNvPr>
          <p:cNvSpPr/>
          <p:nvPr/>
        </p:nvSpPr>
        <p:spPr>
          <a:xfrm>
            <a:off x="3574316" y="3522673"/>
            <a:ext cx="1247587" cy="584463"/>
          </a:xfrm>
          <a:prstGeom prst="round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MLM</a:t>
            </a:r>
          </a:p>
          <a:p>
            <a:pPr algn="ctr"/>
            <a:r>
              <a:rPr kumimoji="1" lang="en-US" altLang="ja-JP" dirty="0"/>
              <a:t>Classifier</a:t>
            </a:r>
            <a:endParaRPr kumimoji="1" lang="ja-JP" altLang="en-US" dirty="0"/>
          </a:p>
        </p:txBody>
      </p:sp>
      <p:sp>
        <p:nvSpPr>
          <p:cNvPr id="66" name="四角形: 角を丸くする 65">
            <a:extLst>
              <a:ext uri="{FF2B5EF4-FFF2-40B4-BE49-F238E27FC236}">
                <a16:creationId xmlns:a16="http://schemas.microsoft.com/office/drawing/2014/main" id="{3B173F02-DCEC-056D-A37B-9F9EFAF37370}"/>
              </a:ext>
            </a:extLst>
          </p:cNvPr>
          <p:cNvSpPr/>
          <p:nvPr/>
        </p:nvSpPr>
        <p:spPr>
          <a:xfrm>
            <a:off x="7305369" y="3523244"/>
            <a:ext cx="1247587" cy="584463"/>
          </a:xfrm>
          <a:prstGeom prst="round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MLM</a:t>
            </a:r>
          </a:p>
          <a:p>
            <a:pPr algn="ctr"/>
            <a:r>
              <a:rPr kumimoji="1" lang="en-US" altLang="ja-JP" dirty="0"/>
              <a:t>Classifier</a:t>
            </a:r>
            <a:endParaRPr kumimoji="1" lang="ja-JP" altLang="en-US" dirty="0"/>
          </a:p>
        </p:txBody>
      </p:sp>
      <p:sp>
        <p:nvSpPr>
          <p:cNvPr id="67" name="四角形: 角を丸くする 66">
            <a:extLst>
              <a:ext uri="{FF2B5EF4-FFF2-40B4-BE49-F238E27FC236}">
                <a16:creationId xmlns:a16="http://schemas.microsoft.com/office/drawing/2014/main" id="{93246FDE-332C-F750-5CA7-FF3B83CE20A8}"/>
              </a:ext>
            </a:extLst>
          </p:cNvPr>
          <p:cNvSpPr/>
          <p:nvPr/>
        </p:nvSpPr>
        <p:spPr>
          <a:xfrm>
            <a:off x="9177796" y="3522673"/>
            <a:ext cx="1247587" cy="584463"/>
          </a:xfrm>
          <a:prstGeom prst="round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MLM</a:t>
            </a:r>
          </a:p>
          <a:p>
            <a:pPr algn="ctr"/>
            <a:r>
              <a:rPr kumimoji="1" lang="en-US" altLang="ja-JP" dirty="0"/>
              <a:t>Classifier</a:t>
            </a:r>
            <a:endParaRPr kumimoji="1" lang="ja-JP" altLang="en-US" dirty="0"/>
          </a:p>
        </p:txBody>
      </p:sp>
      <p:sp>
        <p:nvSpPr>
          <p:cNvPr id="68" name="四角形: 角を丸くする 67">
            <a:extLst>
              <a:ext uri="{FF2B5EF4-FFF2-40B4-BE49-F238E27FC236}">
                <a16:creationId xmlns:a16="http://schemas.microsoft.com/office/drawing/2014/main" id="{DEFC94FC-76AF-FD0C-A0ED-9C0145961236}"/>
              </a:ext>
            </a:extLst>
          </p:cNvPr>
          <p:cNvSpPr/>
          <p:nvPr/>
        </p:nvSpPr>
        <p:spPr>
          <a:xfrm>
            <a:off x="1083833" y="3522673"/>
            <a:ext cx="1247587" cy="584463"/>
          </a:xfrm>
          <a:prstGeom prst="round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NSP</a:t>
            </a:r>
          </a:p>
          <a:p>
            <a:pPr algn="ctr"/>
            <a:r>
              <a:rPr kumimoji="1" lang="en-US" altLang="ja-JP" dirty="0"/>
              <a:t>Classifier</a:t>
            </a:r>
            <a:endParaRPr kumimoji="1" lang="ja-JP" altLang="en-US" dirty="0"/>
          </a:p>
        </p:txBody>
      </p:sp>
      <p:cxnSp>
        <p:nvCxnSpPr>
          <p:cNvPr id="72" name="直線矢印コネクタ 71">
            <a:extLst>
              <a:ext uri="{FF2B5EF4-FFF2-40B4-BE49-F238E27FC236}">
                <a16:creationId xmlns:a16="http://schemas.microsoft.com/office/drawing/2014/main" id="{91F1D942-C041-2226-34C3-9CEB90E68489}"/>
              </a:ext>
            </a:extLst>
          </p:cNvPr>
          <p:cNvCxnSpPr>
            <a:stCxn id="50" idx="0"/>
            <a:endCxn id="68" idx="2"/>
          </p:cNvCxnSpPr>
          <p:nvPr/>
        </p:nvCxnSpPr>
        <p:spPr>
          <a:xfrm flipV="1">
            <a:off x="1701233" y="4107136"/>
            <a:ext cx="6394" cy="15282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6" name="直線矢印コネクタ 75">
            <a:extLst>
              <a:ext uri="{FF2B5EF4-FFF2-40B4-BE49-F238E27FC236}">
                <a16:creationId xmlns:a16="http://schemas.microsoft.com/office/drawing/2014/main" id="{BD908222-826B-D113-9639-B7C637C92E45}"/>
              </a:ext>
            </a:extLst>
          </p:cNvPr>
          <p:cNvCxnSpPr>
            <a:stCxn id="54" idx="0"/>
            <a:endCxn id="65" idx="2"/>
          </p:cNvCxnSpPr>
          <p:nvPr/>
        </p:nvCxnSpPr>
        <p:spPr>
          <a:xfrm flipV="1">
            <a:off x="4193421" y="4107136"/>
            <a:ext cx="4689" cy="15859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79" name="直線矢印コネクタ 78">
            <a:extLst>
              <a:ext uri="{FF2B5EF4-FFF2-40B4-BE49-F238E27FC236}">
                <a16:creationId xmlns:a16="http://schemas.microsoft.com/office/drawing/2014/main" id="{C0D3F999-6375-B835-0172-B00F14E6FB69}"/>
              </a:ext>
            </a:extLst>
          </p:cNvPr>
          <p:cNvCxnSpPr>
            <a:stCxn id="60" idx="0"/>
            <a:endCxn id="66" idx="2"/>
          </p:cNvCxnSpPr>
          <p:nvPr/>
        </p:nvCxnSpPr>
        <p:spPr>
          <a:xfrm flipH="1" flipV="1">
            <a:off x="7929163" y="4107707"/>
            <a:ext cx="2540" cy="15224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81" name="直線矢印コネクタ 80">
            <a:extLst>
              <a:ext uri="{FF2B5EF4-FFF2-40B4-BE49-F238E27FC236}">
                <a16:creationId xmlns:a16="http://schemas.microsoft.com/office/drawing/2014/main" id="{D74F10D5-35CA-78A1-C641-082C809FACD9}"/>
              </a:ext>
            </a:extLst>
          </p:cNvPr>
          <p:cNvCxnSpPr>
            <a:stCxn id="63" idx="0"/>
            <a:endCxn id="67" idx="2"/>
          </p:cNvCxnSpPr>
          <p:nvPr/>
        </p:nvCxnSpPr>
        <p:spPr>
          <a:xfrm flipV="1">
            <a:off x="9800844" y="4107136"/>
            <a:ext cx="746" cy="15281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304924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D96334-6B7E-C77D-5B51-62CB88CE9344}"/>
              </a:ext>
            </a:extLst>
          </p:cNvPr>
          <p:cNvSpPr>
            <a:spLocks noGrp="1"/>
          </p:cNvSpPr>
          <p:nvPr>
            <p:ph type="title"/>
          </p:nvPr>
        </p:nvSpPr>
        <p:spPr/>
        <p:txBody>
          <a:bodyPr/>
          <a:lstStyle/>
          <a:p>
            <a:r>
              <a:rPr kumimoji="1" lang="en-US" altLang="ja-JP" dirty="0"/>
              <a:t>Segment Embedding</a:t>
            </a:r>
            <a:endParaRPr kumimoji="1" lang="ja-JP" altLang="en-US" dirty="0"/>
          </a:p>
        </p:txBody>
      </p:sp>
      <p:sp>
        <p:nvSpPr>
          <p:cNvPr id="4" name="四角形: 角を丸くする 3">
            <a:extLst>
              <a:ext uri="{FF2B5EF4-FFF2-40B4-BE49-F238E27FC236}">
                <a16:creationId xmlns:a16="http://schemas.microsoft.com/office/drawing/2014/main" id="{345B4D35-2788-6FD3-D973-D8E73638DB67}"/>
              </a:ext>
            </a:extLst>
          </p:cNvPr>
          <p:cNvSpPr/>
          <p:nvPr/>
        </p:nvSpPr>
        <p:spPr>
          <a:xfrm>
            <a:off x="3664880" y="2369372"/>
            <a:ext cx="7255806" cy="131512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7200" dirty="0"/>
              <a:t>BERT</a:t>
            </a:r>
            <a:endParaRPr kumimoji="1" lang="ja-JP" altLang="en-US" sz="7200" dirty="0"/>
          </a:p>
        </p:txBody>
      </p:sp>
      <p:sp>
        <p:nvSpPr>
          <p:cNvPr id="5" name="正方形/長方形 4">
            <a:extLst>
              <a:ext uri="{FF2B5EF4-FFF2-40B4-BE49-F238E27FC236}">
                <a16:creationId xmlns:a16="http://schemas.microsoft.com/office/drawing/2014/main" id="{571646E4-335D-93D1-2AE2-D5E657253161}"/>
              </a:ext>
            </a:extLst>
          </p:cNvPr>
          <p:cNvSpPr/>
          <p:nvPr/>
        </p:nvSpPr>
        <p:spPr>
          <a:xfrm>
            <a:off x="3669365" y="5593979"/>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5277B9D1-7ABD-1104-B0A1-A9093B9B602E}"/>
              </a:ext>
            </a:extLst>
          </p:cNvPr>
          <p:cNvSpPr/>
          <p:nvPr/>
        </p:nvSpPr>
        <p:spPr>
          <a:xfrm>
            <a:off x="3664880" y="4840942"/>
            <a:ext cx="1634938" cy="32272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dirty="0"/>
          </a:p>
        </p:txBody>
      </p:sp>
      <p:sp>
        <p:nvSpPr>
          <p:cNvPr id="7" name="正方形/長方形 6">
            <a:extLst>
              <a:ext uri="{FF2B5EF4-FFF2-40B4-BE49-F238E27FC236}">
                <a16:creationId xmlns:a16="http://schemas.microsoft.com/office/drawing/2014/main" id="{6CD161D8-341B-77A4-3643-B73FA090D72E}"/>
              </a:ext>
            </a:extLst>
          </p:cNvPr>
          <p:cNvSpPr/>
          <p:nvPr/>
        </p:nvSpPr>
        <p:spPr>
          <a:xfrm>
            <a:off x="5538504" y="4840942"/>
            <a:ext cx="1634938" cy="32272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dirty="0"/>
          </a:p>
        </p:txBody>
      </p:sp>
      <p:sp>
        <p:nvSpPr>
          <p:cNvPr id="8" name="正方形/長方形 7">
            <a:extLst>
              <a:ext uri="{FF2B5EF4-FFF2-40B4-BE49-F238E27FC236}">
                <a16:creationId xmlns:a16="http://schemas.microsoft.com/office/drawing/2014/main" id="{1FCA0B6E-B50F-E7F7-6F33-7B1D45A57ED1}"/>
              </a:ext>
            </a:extLst>
          </p:cNvPr>
          <p:cNvSpPr/>
          <p:nvPr/>
        </p:nvSpPr>
        <p:spPr>
          <a:xfrm>
            <a:off x="7412130" y="4840942"/>
            <a:ext cx="1634938" cy="32272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dirty="0"/>
          </a:p>
        </p:txBody>
      </p:sp>
      <p:sp>
        <p:nvSpPr>
          <p:cNvPr id="9" name="正方形/長方形 8">
            <a:extLst>
              <a:ext uri="{FF2B5EF4-FFF2-40B4-BE49-F238E27FC236}">
                <a16:creationId xmlns:a16="http://schemas.microsoft.com/office/drawing/2014/main" id="{08AA1D30-7737-BE92-D5C5-4949AFFC45DC}"/>
              </a:ext>
            </a:extLst>
          </p:cNvPr>
          <p:cNvSpPr/>
          <p:nvPr/>
        </p:nvSpPr>
        <p:spPr>
          <a:xfrm>
            <a:off x="9285750" y="4840942"/>
            <a:ext cx="1634938" cy="32272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cxnSp>
        <p:nvCxnSpPr>
          <p:cNvPr id="10" name="直線矢印コネクタ 9">
            <a:extLst>
              <a:ext uri="{FF2B5EF4-FFF2-40B4-BE49-F238E27FC236}">
                <a16:creationId xmlns:a16="http://schemas.microsoft.com/office/drawing/2014/main" id="{00ADDFD7-D57A-43C4-C88B-9F4AEE9AC554}"/>
              </a:ext>
            </a:extLst>
          </p:cNvPr>
          <p:cNvCxnSpPr>
            <a:cxnSpLocks/>
          </p:cNvCxnSpPr>
          <p:nvPr/>
        </p:nvCxnSpPr>
        <p:spPr>
          <a:xfrm flipV="1">
            <a:off x="4482349" y="3697940"/>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正方形/長方形 10">
            <a:extLst>
              <a:ext uri="{FF2B5EF4-FFF2-40B4-BE49-F238E27FC236}">
                <a16:creationId xmlns:a16="http://schemas.microsoft.com/office/drawing/2014/main" id="{D81A4ADF-3F89-7E78-C9F6-83BEBA9F51FC}"/>
              </a:ext>
            </a:extLst>
          </p:cNvPr>
          <p:cNvSpPr/>
          <p:nvPr/>
        </p:nvSpPr>
        <p:spPr>
          <a:xfrm>
            <a:off x="5542989" y="5593979"/>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2" name="直線矢印コネクタ 11">
            <a:extLst>
              <a:ext uri="{FF2B5EF4-FFF2-40B4-BE49-F238E27FC236}">
                <a16:creationId xmlns:a16="http://schemas.microsoft.com/office/drawing/2014/main" id="{6DC3AC89-99DD-7775-62F2-E767479C4A3A}"/>
              </a:ext>
            </a:extLst>
          </p:cNvPr>
          <p:cNvCxnSpPr>
            <a:cxnSpLocks/>
          </p:cNvCxnSpPr>
          <p:nvPr/>
        </p:nvCxnSpPr>
        <p:spPr>
          <a:xfrm flipV="1">
            <a:off x="6355973" y="3697940"/>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正方形/長方形 12">
            <a:extLst>
              <a:ext uri="{FF2B5EF4-FFF2-40B4-BE49-F238E27FC236}">
                <a16:creationId xmlns:a16="http://schemas.microsoft.com/office/drawing/2014/main" id="{C4A52D79-6EC4-B5D3-2F54-5A0A8EA32E52}"/>
              </a:ext>
            </a:extLst>
          </p:cNvPr>
          <p:cNvSpPr/>
          <p:nvPr/>
        </p:nvSpPr>
        <p:spPr>
          <a:xfrm>
            <a:off x="7416612" y="5593979"/>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4" name="直線矢印コネクタ 13">
            <a:extLst>
              <a:ext uri="{FF2B5EF4-FFF2-40B4-BE49-F238E27FC236}">
                <a16:creationId xmlns:a16="http://schemas.microsoft.com/office/drawing/2014/main" id="{20D18461-F2A9-9C51-3841-771F00FA5D9F}"/>
              </a:ext>
            </a:extLst>
          </p:cNvPr>
          <p:cNvCxnSpPr>
            <a:cxnSpLocks/>
          </p:cNvCxnSpPr>
          <p:nvPr/>
        </p:nvCxnSpPr>
        <p:spPr>
          <a:xfrm flipV="1">
            <a:off x="8229596" y="3697940"/>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正方形/長方形 14">
            <a:extLst>
              <a:ext uri="{FF2B5EF4-FFF2-40B4-BE49-F238E27FC236}">
                <a16:creationId xmlns:a16="http://schemas.microsoft.com/office/drawing/2014/main" id="{3B4B9835-12B2-9C56-55B7-41BBC6ADB11E}"/>
              </a:ext>
            </a:extLst>
          </p:cNvPr>
          <p:cNvSpPr/>
          <p:nvPr/>
        </p:nvSpPr>
        <p:spPr>
          <a:xfrm>
            <a:off x="9290235" y="5593979"/>
            <a:ext cx="1634938" cy="32272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 name="直線矢印コネクタ 15">
            <a:extLst>
              <a:ext uri="{FF2B5EF4-FFF2-40B4-BE49-F238E27FC236}">
                <a16:creationId xmlns:a16="http://schemas.microsoft.com/office/drawing/2014/main" id="{79306E8E-1D7E-3343-70A4-D39958CD7B57}"/>
              </a:ext>
            </a:extLst>
          </p:cNvPr>
          <p:cNvCxnSpPr>
            <a:cxnSpLocks/>
          </p:cNvCxnSpPr>
          <p:nvPr/>
        </p:nvCxnSpPr>
        <p:spPr>
          <a:xfrm flipV="1">
            <a:off x="10103219" y="3697940"/>
            <a:ext cx="0" cy="376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十字形 16">
            <a:extLst>
              <a:ext uri="{FF2B5EF4-FFF2-40B4-BE49-F238E27FC236}">
                <a16:creationId xmlns:a16="http://schemas.microsoft.com/office/drawing/2014/main" id="{9A7840C5-D713-6D5D-F2AB-6B5310A212B3}"/>
              </a:ext>
            </a:extLst>
          </p:cNvPr>
          <p:cNvSpPr/>
          <p:nvPr/>
        </p:nvSpPr>
        <p:spPr>
          <a:xfrm>
            <a:off x="4294089" y="5190567"/>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十字形 17">
            <a:extLst>
              <a:ext uri="{FF2B5EF4-FFF2-40B4-BE49-F238E27FC236}">
                <a16:creationId xmlns:a16="http://schemas.microsoft.com/office/drawing/2014/main" id="{940E06EC-BABD-06B2-96F2-E3D2F0719303}"/>
              </a:ext>
            </a:extLst>
          </p:cNvPr>
          <p:cNvSpPr/>
          <p:nvPr/>
        </p:nvSpPr>
        <p:spPr>
          <a:xfrm>
            <a:off x="6167713" y="5190567"/>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十字形 18">
            <a:extLst>
              <a:ext uri="{FF2B5EF4-FFF2-40B4-BE49-F238E27FC236}">
                <a16:creationId xmlns:a16="http://schemas.microsoft.com/office/drawing/2014/main" id="{7C179532-6CB5-AE5B-70F1-B5DE7A15CB2A}"/>
              </a:ext>
            </a:extLst>
          </p:cNvPr>
          <p:cNvSpPr/>
          <p:nvPr/>
        </p:nvSpPr>
        <p:spPr>
          <a:xfrm>
            <a:off x="8041337" y="5190567"/>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十字形 19">
            <a:extLst>
              <a:ext uri="{FF2B5EF4-FFF2-40B4-BE49-F238E27FC236}">
                <a16:creationId xmlns:a16="http://schemas.microsoft.com/office/drawing/2014/main" id="{439B511B-45ED-8309-89D2-459D1D801B71}"/>
              </a:ext>
            </a:extLst>
          </p:cNvPr>
          <p:cNvSpPr/>
          <p:nvPr/>
        </p:nvSpPr>
        <p:spPr>
          <a:xfrm>
            <a:off x="9914959" y="5190567"/>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B848BDE1-3659-23C0-4619-76170D1D66B2}"/>
              </a:ext>
            </a:extLst>
          </p:cNvPr>
          <p:cNvSpPr/>
          <p:nvPr/>
        </p:nvSpPr>
        <p:spPr>
          <a:xfrm>
            <a:off x="3669366" y="4074459"/>
            <a:ext cx="1634938" cy="32272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A</a:t>
            </a:r>
            <a:endParaRPr kumimoji="1" lang="ja-JP" altLang="en-US" dirty="0"/>
          </a:p>
        </p:txBody>
      </p:sp>
      <p:sp>
        <p:nvSpPr>
          <p:cNvPr id="22" name="正方形/長方形 21">
            <a:extLst>
              <a:ext uri="{FF2B5EF4-FFF2-40B4-BE49-F238E27FC236}">
                <a16:creationId xmlns:a16="http://schemas.microsoft.com/office/drawing/2014/main" id="{94DCDCCF-BFC2-342A-1A1A-48B24045AB6A}"/>
              </a:ext>
            </a:extLst>
          </p:cNvPr>
          <p:cNvSpPr/>
          <p:nvPr/>
        </p:nvSpPr>
        <p:spPr>
          <a:xfrm>
            <a:off x="5542990" y="4074459"/>
            <a:ext cx="1634938" cy="32272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A</a:t>
            </a:r>
            <a:endParaRPr kumimoji="1" lang="ja-JP" altLang="en-US" dirty="0"/>
          </a:p>
        </p:txBody>
      </p:sp>
      <p:sp>
        <p:nvSpPr>
          <p:cNvPr id="23" name="正方形/長方形 22">
            <a:extLst>
              <a:ext uri="{FF2B5EF4-FFF2-40B4-BE49-F238E27FC236}">
                <a16:creationId xmlns:a16="http://schemas.microsoft.com/office/drawing/2014/main" id="{89B58B60-264D-B123-6CC3-2E70AC0FFAA3}"/>
              </a:ext>
            </a:extLst>
          </p:cNvPr>
          <p:cNvSpPr/>
          <p:nvPr/>
        </p:nvSpPr>
        <p:spPr>
          <a:xfrm>
            <a:off x="7416616" y="4074459"/>
            <a:ext cx="1634938" cy="32272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B</a:t>
            </a:r>
            <a:endParaRPr kumimoji="1" lang="ja-JP" altLang="en-US" dirty="0"/>
          </a:p>
        </p:txBody>
      </p:sp>
      <p:sp>
        <p:nvSpPr>
          <p:cNvPr id="24" name="正方形/長方形 23">
            <a:extLst>
              <a:ext uri="{FF2B5EF4-FFF2-40B4-BE49-F238E27FC236}">
                <a16:creationId xmlns:a16="http://schemas.microsoft.com/office/drawing/2014/main" id="{3C81F36F-9367-7A42-9541-08B35306A65A}"/>
              </a:ext>
            </a:extLst>
          </p:cNvPr>
          <p:cNvSpPr/>
          <p:nvPr/>
        </p:nvSpPr>
        <p:spPr>
          <a:xfrm>
            <a:off x="9290236" y="4074459"/>
            <a:ext cx="1634938" cy="32272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B</a:t>
            </a:r>
            <a:endParaRPr kumimoji="1" lang="ja-JP" altLang="en-US" dirty="0"/>
          </a:p>
        </p:txBody>
      </p:sp>
      <p:sp>
        <p:nvSpPr>
          <p:cNvPr id="25" name="十字形 24">
            <a:extLst>
              <a:ext uri="{FF2B5EF4-FFF2-40B4-BE49-F238E27FC236}">
                <a16:creationId xmlns:a16="http://schemas.microsoft.com/office/drawing/2014/main" id="{37C28E08-F293-121C-779C-AB52140A3FC5}"/>
              </a:ext>
            </a:extLst>
          </p:cNvPr>
          <p:cNvSpPr/>
          <p:nvPr/>
        </p:nvSpPr>
        <p:spPr>
          <a:xfrm>
            <a:off x="4298575" y="4424084"/>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十字形 25">
            <a:extLst>
              <a:ext uri="{FF2B5EF4-FFF2-40B4-BE49-F238E27FC236}">
                <a16:creationId xmlns:a16="http://schemas.microsoft.com/office/drawing/2014/main" id="{F36DDF2B-E190-8990-0292-7497890929B5}"/>
              </a:ext>
            </a:extLst>
          </p:cNvPr>
          <p:cNvSpPr/>
          <p:nvPr/>
        </p:nvSpPr>
        <p:spPr>
          <a:xfrm>
            <a:off x="6172199" y="4424084"/>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十字形 26">
            <a:extLst>
              <a:ext uri="{FF2B5EF4-FFF2-40B4-BE49-F238E27FC236}">
                <a16:creationId xmlns:a16="http://schemas.microsoft.com/office/drawing/2014/main" id="{4E8E93C5-9481-FF81-945A-0D4D082C2564}"/>
              </a:ext>
            </a:extLst>
          </p:cNvPr>
          <p:cNvSpPr/>
          <p:nvPr/>
        </p:nvSpPr>
        <p:spPr>
          <a:xfrm>
            <a:off x="8045823" y="4424084"/>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十字形 27">
            <a:extLst>
              <a:ext uri="{FF2B5EF4-FFF2-40B4-BE49-F238E27FC236}">
                <a16:creationId xmlns:a16="http://schemas.microsoft.com/office/drawing/2014/main" id="{509BAD06-AD0A-76AB-E5B1-017C84BD65B9}"/>
              </a:ext>
            </a:extLst>
          </p:cNvPr>
          <p:cNvSpPr/>
          <p:nvPr/>
        </p:nvSpPr>
        <p:spPr>
          <a:xfrm>
            <a:off x="9919445" y="4424084"/>
            <a:ext cx="376520" cy="376520"/>
          </a:xfrm>
          <a:prstGeom prst="plus">
            <a:avLst>
              <a:gd name="adj" fmla="val 429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ボックス 28">
            <a:extLst>
              <a:ext uri="{FF2B5EF4-FFF2-40B4-BE49-F238E27FC236}">
                <a16:creationId xmlns:a16="http://schemas.microsoft.com/office/drawing/2014/main" id="{A6672B9D-C1F0-2D0F-19D4-2682C0512F97}"/>
              </a:ext>
            </a:extLst>
          </p:cNvPr>
          <p:cNvSpPr txBox="1"/>
          <p:nvPr/>
        </p:nvSpPr>
        <p:spPr>
          <a:xfrm>
            <a:off x="793377" y="3974213"/>
            <a:ext cx="2637301" cy="800219"/>
          </a:xfrm>
          <a:prstGeom prst="rect">
            <a:avLst/>
          </a:prstGeom>
          <a:noFill/>
        </p:spPr>
        <p:txBody>
          <a:bodyPr wrap="square" rtlCol="0">
            <a:spAutoFit/>
          </a:bodyPr>
          <a:lstStyle/>
          <a:p>
            <a:pPr algn="r"/>
            <a:r>
              <a:rPr kumimoji="1" lang="en-US" altLang="ja-JP" sz="2800" dirty="0">
                <a:solidFill>
                  <a:schemeClr val="tx1">
                    <a:lumMod val="85000"/>
                    <a:lumOff val="15000"/>
                  </a:schemeClr>
                </a:solidFill>
              </a:rPr>
              <a:t>Segment</a:t>
            </a:r>
          </a:p>
          <a:p>
            <a:pPr algn="r"/>
            <a:r>
              <a:rPr kumimoji="1" lang="en-US" altLang="ja-JP" dirty="0">
                <a:solidFill>
                  <a:schemeClr val="tx1">
                    <a:lumMod val="85000"/>
                    <a:lumOff val="15000"/>
                  </a:schemeClr>
                </a:solidFill>
              </a:rPr>
              <a:t>(Type of Vectors: 2)</a:t>
            </a:r>
            <a:endParaRPr kumimoji="1" lang="ja-JP" altLang="en-US" dirty="0">
              <a:solidFill>
                <a:schemeClr val="tx1">
                  <a:lumMod val="85000"/>
                  <a:lumOff val="15000"/>
                </a:schemeClr>
              </a:solidFill>
            </a:endParaRPr>
          </a:p>
        </p:txBody>
      </p:sp>
      <p:sp>
        <p:nvSpPr>
          <p:cNvPr id="30" name="テキスト ボックス 29">
            <a:extLst>
              <a:ext uri="{FF2B5EF4-FFF2-40B4-BE49-F238E27FC236}">
                <a16:creationId xmlns:a16="http://schemas.microsoft.com/office/drawing/2014/main" id="{CCE593FB-670C-A07A-B44E-16C1A2CE55E9}"/>
              </a:ext>
            </a:extLst>
          </p:cNvPr>
          <p:cNvSpPr txBox="1"/>
          <p:nvPr/>
        </p:nvSpPr>
        <p:spPr>
          <a:xfrm>
            <a:off x="793377" y="4740696"/>
            <a:ext cx="2632815" cy="1231106"/>
          </a:xfrm>
          <a:prstGeom prst="rect">
            <a:avLst/>
          </a:prstGeom>
          <a:noFill/>
        </p:spPr>
        <p:txBody>
          <a:bodyPr wrap="square" rtlCol="0">
            <a:spAutoFit/>
          </a:bodyPr>
          <a:lstStyle/>
          <a:p>
            <a:pPr algn="r"/>
            <a:r>
              <a:rPr kumimoji="1" lang="en-US" altLang="ja-JP" sz="2800" dirty="0">
                <a:solidFill>
                  <a:schemeClr val="tx1">
                    <a:lumMod val="85000"/>
                    <a:lumOff val="15000"/>
                  </a:schemeClr>
                </a:solidFill>
              </a:rPr>
              <a:t>Position</a:t>
            </a:r>
          </a:p>
          <a:p>
            <a:pPr algn="r"/>
            <a:r>
              <a:rPr kumimoji="1" lang="en-US" altLang="ja-JP" dirty="0">
                <a:solidFill>
                  <a:schemeClr val="tx1">
                    <a:lumMod val="85000"/>
                    <a:lumOff val="15000"/>
                  </a:schemeClr>
                </a:solidFill>
              </a:rPr>
              <a:t>(Type of Vectors: 512)</a:t>
            </a:r>
            <a:endParaRPr kumimoji="1" lang="ja-JP" altLang="en-US" dirty="0">
              <a:solidFill>
                <a:schemeClr val="tx1">
                  <a:lumMod val="85000"/>
                  <a:lumOff val="15000"/>
                </a:schemeClr>
              </a:solidFill>
            </a:endParaRPr>
          </a:p>
          <a:p>
            <a:pPr algn="r"/>
            <a:endParaRPr kumimoji="1" lang="ja-JP" altLang="en-US" sz="2800" dirty="0">
              <a:solidFill>
                <a:schemeClr val="tx1">
                  <a:lumMod val="85000"/>
                  <a:lumOff val="15000"/>
                </a:schemeClr>
              </a:solidFill>
            </a:endParaRPr>
          </a:p>
        </p:txBody>
      </p:sp>
      <p:sp>
        <p:nvSpPr>
          <p:cNvPr id="31" name="テキスト ボックス 30">
            <a:extLst>
              <a:ext uri="{FF2B5EF4-FFF2-40B4-BE49-F238E27FC236}">
                <a16:creationId xmlns:a16="http://schemas.microsoft.com/office/drawing/2014/main" id="{93D60A0C-64AF-0972-FD6F-40F722AE6400}"/>
              </a:ext>
            </a:extLst>
          </p:cNvPr>
          <p:cNvSpPr txBox="1"/>
          <p:nvPr/>
        </p:nvSpPr>
        <p:spPr>
          <a:xfrm>
            <a:off x="793377" y="5493733"/>
            <a:ext cx="2632816" cy="800219"/>
          </a:xfrm>
          <a:prstGeom prst="rect">
            <a:avLst/>
          </a:prstGeom>
          <a:noFill/>
        </p:spPr>
        <p:txBody>
          <a:bodyPr wrap="square" rtlCol="0">
            <a:spAutoFit/>
          </a:bodyPr>
          <a:lstStyle/>
          <a:p>
            <a:pPr algn="r"/>
            <a:r>
              <a:rPr kumimoji="1" lang="en-US" altLang="ja-JP" sz="2800" dirty="0" err="1">
                <a:solidFill>
                  <a:schemeClr val="tx1">
                    <a:lumMod val="85000"/>
                    <a:lumOff val="15000"/>
                  </a:schemeClr>
                </a:solidFill>
              </a:rPr>
              <a:t>WordPiece</a:t>
            </a:r>
            <a:endParaRPr kumimoji="1" lang="en-US" altLang="ja-JP" sz="2800" dirty="0">
              <a:solidFill>
                <a:schemeClr val="tx1">
                  <a:lumMod val="85000"/>
                  <a:lumOff val="15000"/>
                </a:schemeClr>
              </a:solidFill>
            </a:endParaRPr>
          </a:p>
          <a:p>
            <a:pPr algn="r"/>
            <a:r>
              <a:rPr kumimoji="1" lang="en-US" altLang="ja-JP" dirty="0">
                <a:solidFill>
                  <a:schemeClr val="tx1">
                    <a:lumMod val="85000"/>
                    <a:lumOff val="15000"/>
                  </a:schemeClr>
                </a:solidFill>
              </a:rPr>
              <a:t>(Type of Vectors: 30522)</a:t>
            </a:r>
            <a:endParaRPr kumimoji="1" lang="ja-JP" altLang="en-US" dirty="0">
              <a:solidFill>
                <a:schemeClr val="tx1">
                  <a:lumMod val="85000"/>
                  <a:lumOff val="15000"/>
                </a:schemeClr>
              </a:solidFill>
            </a:endParaRPr>
          </a:p>
        </p:txBody>
      </p:sp>
    </p:spTree>
    <p:extLst>
      <p:ext uri="{BB962C8B-B14F-4D97-AF65-F5344CB8AC3E}">
        <p14:creationId xmlns:p14="http://schemas.microsoft.com/office/powerpoint/2010/main" val="16741808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CCBB33-A794-2955-DE58-E71156DE7F41}"/>
              </a:ext>
            </a:extLst>
          </p:cNvPr>
          <p:cNvSpPr>
            <a:spLocks noGrp="1"/>
          </p:cNvSpPr>
          <p:nvPr>
            <p:ph type="title"/>
          </p:nvPr>
        </p:nvSpPr>
        <p:spPr/>
        <p:txBody>
          <a:bodyPr/>
          <a:lstStyle/>
          <a:p>
            <a:r>
              <a:rPr lang="en-US" altLang="ja-JP" dirty="0" err="1"/>
              <a:t>GeLU</a:t>
            </a:r>
            <a:r>
              <a:rPr lang="en-US" altLang="ja-JP" dirty="0"/>
              <a:t> ?</a:t>
            </a:r>
            <a:endParaRPr lang="ja-JP" altLang="en-US" dirty="0"/>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CBEFE00E-34ED-8DB5-D664-14C11EE27E5C}"/>
                  </a:ext>
                </a:extLst>
              </p:cNvPr>
              <p:cNvSpPr>
                <a:spLocks noGrp="1"/>
              </p:cNvSpPr>
              <p:nvPr>
                <p:ph idx="1"/>
              </p:nvPr>
            </p:nvSpPr>
            <p:spPr>
              <a:xfrm>
                <a:off x="1097280" y="1997842"/>
                <a:ext cx="10058400" cy="2116958"/>
              </a:xfrm>
            </p:spPr>
            <p:txBody>
              <a:bodyPr>
                <a:normAutofit/>
              </a:bodyPr>
              <a:lstStyle/>
              <a:p>
                <a14:m>
                  <m:oMath xmlns:m="http://schemas.openxmlformats.org/officeDocument/2006/math">
                    <m:r>
                      <a:rPr lang="en-US" altLang="ja-JP" sz="2800" b="0" i="1" smtClean="0">
                        <a:latin typeface="Cambria Math" panose="02040503050406030204" pitchFamily="18" charset="0"/>
                      </a:rPr>
                      <m:t>𝐺𝐸𝐿𝑈</m:t>
                    </m:r>
                    <m:d>
                      <m:dPr>
                        <m:ctrlPr>
                          <a:rPr lang="en-US" altLang="ja-JP" sz="2800" b="0" i="1" smtClean="0">
                            <a:latin typeface="Cambria Math" panose="02040503050406030204" pitchFamily="18" charset="0"/>
                          </a:rPr>
                        </m:ctrlPr>
                      </m:dPr>
                      <m:e>
                        <m:r>
                          <a:rPr lang="en-US" altLang="ja-JP" sz="2800" b="0" i="1" smtClean="0">
                            <a:latin typeface="Cambria Math" panose="02040503050406030204" pitchFamily="18" charset="0"/>
                          </a:rPr>
                          <m:t>𝑥</m:t>
                        </m:r>
                      </m:e>
                    </m:d>
                    <m:r>
                      <a:rPr lang="en-US" altLang="ja-JP" sz="2800" b="0" i="1" smtClean="0">
                        <a:latin typeface="Cambria Math" panose="02040503050406030204" pitchFamily="18" charset="0"/>
                      </a:rPr>
                      <m:t>=</m:t>
                    </m:r>
                    <m:r>
                      <a:rPr lang="en-US" altLang="ja-JP" sz="2800" b="0" i="1" smtClean="0">
                        <a:latin typeface="Cambria Math" panose="02040503050406030204" pitchFamily="18" charset="0"/>
                      </a:rPr>
                      <m:t>𝑥𝑃</m:t>
                    </m:r>
                    <m:d>
                      <m:dPr>
                        <m:ctrlPr>
                          <a:rPr lang="en-US" altLang="ja-JP" sz="2800" b="0" i="1" smtClean="0">
                            <a:latin typeface="Cambria Math" panose="02040503050406030204" pitchFamily="18" charset="0"/>
                          </a:rPr>
                        </m:ctrlPr>
                      </m:dPr>
                      <m:e>
                        <m:r>
                          <a:rPr lang="en-US" altLang="ja-JP" sz="2800" b="0" i="1" smtClean="0">
                            <a:latin typeface="Cambria Math" panose="02040503050406030204" pitchFamily="18" charset="0"/>
                          </a:rPr>
                          <m:t>𝑋</m:t>
                        </m:r>
                        <m:r>
                          <a:rPr lang="en-US" altLang="ja-JP" sz="2800" b="0" i="1" smtClean="0">
                            <a:latin typeface="Cambria Math" panose="02040503050406030204" pitchFamily="18" charset="0"/>
                            <a:ea typeface="Cambria Math" panose="02040503050406030204" pitchFamily="18" charset="0"/>
                          </a:rPr>
                          <m:t>≤</m:t>
                        </m:r>
                        <m:r>
                          <a:rPr lang="en-US" altLang="ja-JP" sz="2800" b="0" i="1" smtClean="0">
                            <a:latin typeface="Cambria Math" panose="02040503050406030204" pitchFamily="18" charset="0"/>
                            <a:ea typeface="Cambria Math" panose="02040503050406030204" pitchFamily="18" charset="0"/>
                          </a:rPr>
                          <m:t>𝑥</m:t>
                        </m:r>
                      </m:e>
                    </m:d>
                    <m:r>
                      <a:rPr lang="en-US" altLang="ja-JP" sz="2800" b="0" i="1" smtClean="0">
                        <a:latin typeface="Cambria Math" panose="02040503050406030204" pitchFamily="18" charset="0"/>
                        <a:ea typeface="Cambria Math" panose="02040503050406030204" pitchFamily="18" charset="0"/>
                      </a:rPr>
                      <m:t>=</m:t>
                    </m:r>
                    <m:r>
                      <a:rPr lang="en-US" altLang="ja-JP" sz="2800" b="0" i="1" smtClean="0">
                        <a:latin typeface="Cambria Math" panose="02040503050406030204" pitchFamily="18" charset="0"/>
                        <a:ea typeface="Cambria Math" panose="02040503050406030204" pitchFamily="18" charset="0"/>
                      </a:rPr>
                      <m:t>𝑥</m:t>
                    </m:r>
                    <m:r>
                      <a:rPr lang="ja-JP" altLang="en-US" sz="2800" i="1" dirty="0" smtClean="0">
                        <a:latin typeface="Cambria Math" panose="02040503050406030204" pitchFamily="18" charset="0"/>
                      </a:rPr>
                      <m:t>𝛷</m:t>
                    </m:r>
                    <m:d>
                      <m:dPr>
                        <m:ctrlPr>
                          <a:rPr lang="en-US" altLang="ja-JP" sz="2800" b="0" i="1" dirty="0" smtClean="0">
                            <a:latin typeface="Cambria Math" panose="02040503050406030204" pitchFamily="18" charset="0"/>
                          </a:rPr>
                        </m:ctrlPr>
                      </m:dPr>
                      <m:e>
                        <m:r>
                          <a:rPr lang="en-US" altLang="ja-JP" sz="2800" b="0" i="1" dirty="0" smtClean="0">
                            <a:latin typeface="Cambria Math" panose="02040503050406030204" pitchFamily="18" charset="0"/>
                          </a:rPr>
                          <m:t>𝑥</m:t>
                        </m:r>
                      </m:e>
                    </m:d>
                    <m:r>
                      <a:rPr lang="en-US" altLang="ja-JP" sz="2800" b="0" i="1" dirty="0" smtClean="0">
                        <a:latin typeface="Cambria Math" panose="02040503050406030204" pitchFamily="18" charset="0"/>
                      </a:rPr>
                      <m:t>=</m:t>
                    </m:r>
                    <m:r>
                      <a:rPr lang="en-US" altLang="ja-JP" sz="2800" b="0" i="1" dirty="0" smtClean="0">
                        <a:latin typeface="Cambria Math" panose="02040503050406030204" pitchFamily="18" charset="0"/>
                      </a:rPr>
                      <m:t>𝑥</m:t>
                    </m:r>
                    <m:r>
                      <a:rPr lang="en-US" altLang="ja-JP" sz="2800" b="0" i="1" dirty="0" smtClean="0">
                        <a:latin typeface="Cambria Math" panose="02040503050406030204" pitchFamily="18" charset="0"/>
                      </a:rPr>
                      <m:t>∗</m:t>
                    </m:r>
                    <m:f>
                      <m:fPr>
                        <m:ctrlPr>
                          <a:rPr lang="en-US" altLang="ja-JP" sz="2800" b="0" i="1" dirty="0" smtClean="0">
                            <a:latin typeface="Cambria Math" panose="02040503050406030204" pitchFamily="18" charset="0"/>
                          </a:rPr>
                        </m:ctrlPr>
                      </m:fPr>
                      <m:num>
                        <m:r>
                          <a:rPr lang="en-US" altLang="ja-JP" sz="2800" b="0" i="1" dirty="0" smtClean="0">
                            <a:latin typeface="Cambria Math" panose="02040503050406030204" pitchFamily="18" charset="0"/>
                          </a:rPr>
                          <m:t>1</m:t>
                        </m:r>
                      </m:num>
                      <m:den>
                        <m:r>
                          <a:rPr lang="en-US" altLang="ja-JP" sz="2800" b="0" i="1" dirty="0" smtClean="0">
                            <a:latin typeface="Cambria Math" panose="02040503050406030204" pitchFamily="18" charset="0"/>
                          </a:rPr>
                          <m:t>2</m:t>
                        </m:r>
                      </m:den>
                    </m:f>
                    <m:r>
                      <a:rPr lang="en-US" altLang="ja-JP" sz="2800" b="0" i="1" dirty="0" smtClean="0">
                        <a:latin typeface="Cambria Math" panose="02040503050406030204" pitchFamily="18" charset="0"/>
                      </a:rPr>
                      <m:t>[1+</m:t>
                    </m:r>
                    <m:r>
                      <m:rPr>
                        <m:sty m:val="p"/>
                      </m:rPr>
                      <a:rPr lang="en-US" altLang="ja-JP" sz="2800" b="0" i="0" dirty="0" smtClean="0">
                        <a:latin typeface="Cambria Math" panose="02040503050406030204" pitchFamily="18" charset="0"/>
                      </a:rPr>
                      <m:t>erf</m:t>
                    </m:r>
                    <m:r>
                      <a:rPr lang="en-US" altLang="ja-JP" sz="2800" b="0" i="1" dirty="0" smtClean="0">
                        <a:latin typeface="Cambria Math" panose="02040503050406030204" pitchFamily="18" charset="0"/>
                      </a:rPr>
                      <m:t>⁡(</m:t>
                    </m:r>
                    <m:r>
                      <a:rPr lang="en-US" altLang="ja-JP" sz="2800" b="0" i="1" dirty="0" smtClean="0">
                        <a:latin typeface="Cambria Math" panose="02040503050406030204" pitchFamily="18" charset="0"/>
                      </a:rPr>
                      <m:t>𝑥</m:t>
                    </m:r>
                    <m:r>
                      <a:rPr lang="en-US" altLang="ja-JP" sz="2800" b="0" i="1" dirty="0" smtClean="0">
                        <a:latin typeface="Cambria Math" panose="02040503050406030204" pitchFamily="18" charset="0"/>
                      </a:rPr>
                      <m:t>/</m:t>
                    </m:r>
                    <m:rad>
                      <m:radPr>
                        <m:degHide m:val="on"/>
                        <m:ctrlPr>
                          <a:rPr lang="en-US" altLang="ja-JP" sz="2800" b="0" i="1" dirty="0" smtClean="0">
                            <a:latin typeface="Cambria Math" panose="02040503050406030204" pitchFamily="18" charset="0"/>
                          </a:rPr>
                        </m:ctrlPr>
                      </m:radPr>
                      <m:deg/>
                      <m:e>
                        <m:r>
                          <a:rPr lang="en-US" altLang="ja-JP" sz="2800" b="0" i="1" dirty="0" smtClean="0">
                            <a:latin typeface="Cambria Math" panose="02040503050406030204" pitchFamily="18" charset="0"/>
                          </a:rPr>
                          <m:t>2</m:t>
                        </m:r>
                      </m:e>
                    </m:rad>
                    <m:r>
                      <a:rPr lang="en-US" altLang="ja-JP" sz="2800" b="0" i="1" dirty="0" smtClean="0">
                        <a:latin typeface="Cambria Math" panose="02040503050406030204" pitchFamily="18" charset="0"/>
                      </a:rPr>
                      <m:t>)]</m:t>
                    </m:r>
                  </m:oMath>
                </a14:m>
                <a:endParaRPr lang="en-US" altLang="ja-JP" sz="2800" dirty="0"/>
              </a:p>
              <a:p>
                <a14:m>
                  <m:oMath xmlns:m="http://schemas.openxmlformats.org/officeDocument/2006/math">
                    <m:r>
                      <a:rPr lang="en-US" altLang="ja-JP" sz="2800" b="0" i="1" smtClean="0">
                        <a:latin typeface="Cambria Math" panose="02040503050406030204" pitchFamily="18" charset="0"/>
                      </a:rPr>
                      <m:t>=0.5</m:t>
                    </m:r>
                    <m:r>
                      <a:rPr lang="en-US" altLang="ja-JP" sz="2800" b="0" i="1" smtClean="0">
                        <a:latin typeface="Cambria Math" panose="02040503050406030204" pitchFamily="18" charset="0"/>
                      </a:rPr>
                      <m:t>𝑥</m:t>
                    </m:r>
                    <m:r>
                      <a:rPr lang="en-US" altLang="ja-JP" sz="2800" b="0" i="1" smtClean="0">
                        <a:latin typeface="Cambria Math" panose="02040503050406030204" pitchFamily="18" charset="0"/>
                      </a:rPr>
                      <m:t>(1+</m:t>
                    </m:r>
                    <m:func>
                      <m:funcPr>
                        <m:ctrlPr>
                          <a:rPr lang="en-US" altLang="ja-JP" sz="2800" b="0" i="1" smtClean="0">
                            <a:latin typeface="Cambria Math" panose="02040503050406030204" pitchFamily="18" charset="0"/>
                          </a:rPr>
                        </m:ctrlPr>
                      </m:funcPr>
                      <m:fName>
                        <m:r>
                          <m:rPr>
                            <m:sty m:val="p"/>
                          </m:rPr>
                          <a:rPr lang="en-US" altLang="ja-JP" sz="2800" b="0" i="0" smtClean="0">
                            <a:latin typeface="Cambria Math" panose="02040503050406030204" pitchFamily="18" charset="0"/>
                          </a:rPr>
                          <m:t>tanh</m:t>
                        </m:r>
                      </m:fName>
                      <m:e>
                        <m:d>
                          <m:dPr>
                            <m:begChr m:val="["/>
                            <m:endChr m:val="]"/>
                            <m:ctrlPr>
                              <a:rPr lang="en-US" altLang="ja-JP" sz="2800" b="0" i="1" smtClean="0">
                                <a:latin typeface="Cambria Math" panose="02040503050406030204" pitchFamily="18" charset="0"/>
                              </a:rPr>
                            </m:ctrlPr>
                          </m:dPr>
                          <m:e>
                            <m:rad>
                              <m:radPr>
                                <m:degHide m:val="on"/>
                                <m:ctrlPr>
                                  <a:rPr lang="en-US" altLang="ja-JP" sz="2800" b="0" i="1" smtClean="0">
                                    <a:latin typeface="Cambria Math" panose="02040503050406030204" pitchFamily="18" charset="0"/>
                                  </a:rPr>
                                </m:ctrlPr>
                              </m:radPr>
                              <m:deg/>
                              <m:e>
                                <m:f>
                                  <m:fPr>
                                    <m:ctrlPr>
                                      <a:rPr lang="en-US" altLang="ja-JP" sz="2800" b="0" i="1" smtClean="0">
                                        <a:latin typeface="Cambria Math" panose="02040503050406030204" pitchFamily="18" charset="0"/>
                                      </a:rPr>
                                    </m:ctrlPr>
                                  </m:fPr>
                                  <m:num>
                                    <m:r>
                                      <a:rPr lang="en-US" altLang="ja-JP" sz="2800" b="0" i="1" smtClean="0">
                                        <a:latin typeface="Cambria Math" panose="02040503050406030204" pitchFamily="18" charset="0"/>
                                      </a:rPr>
                                      <m:t>2</m:t>
                                    </m:r>
                                  </m:num>
                                  <m:den>
                                    <m:r>
                                      <a:rPr lang="ja-JP" altLang="en-US" sz="2800" b="0" i="1" smtClean="0">
                                        <a:latin typeface="Cambria Math" panose="02040503050406030204" pitchFamily="18" charset="0"/>
                                      </a:rPr>
                                      <m:t>𝜋</m:t>
                                    </m:r>
                                  </m:den>
                                </m:f>
                              </m:e>
                            </m:rad>
                            <m:d>
                              <m:dPr>
                                <m:ctrlPr>
                                  <a:rPr lang="en-US" altLang="ja-JP" sz="2800" b="0" i="1" smtClean="0">
                                    <a:latin typeface="Cambria Math" panose="02040503050406030204" pitchFamily="18" charset="0"/>
                                  </a:rPr>
                                </m:ctrlPr>
                              </m:dPr>
                              <m:e>
                                <m:r>
                                  <a:rPr lang="en-US" altLang="ja-JP" sz="2800" b="0" i="1" smtClean="0">
                                    <a:latin typeface="Cambria Math" panose="02040503050406030204" pitchFamily="18" charset="0"/>
                                  </a:rPr>
                                  <m:t>𝑥</m:t>
                                </m:r>
                                <m:r>
                                  <a:rPr lang="en-US" altLang="ja-JP" sz="2800" b="0" i="1" smtClean="0">
                                    <a:latin typeface="Cambria Math" panose="02040503050406030204" pitchFamily="18" charset="0"/>
                                  </a:rPr>
                                  <m:t>+0.044715</m:t>
                                </m:r>
                                <m:sSup>
                                  <m:sSupPr>
                                    <m:ctrlPr>
                                      <a:rPr lang="en-US" altLang="ja-JP" sz="2800" b="0" i="1" smtClean="0">
                                        <a:latin typeface="Cambria Math" panose="02040503050406030204" pitchFamily="18" charset="0"/>
                                      </a:rPr>
                                    </m:ctrlPr>
                                  </m:sSupPr>
                                  <m:e>
                                    <m:r>
                                      <a:rPr lang="en-US" altLang="ja-JP" sz="2800" b="0" i="1" smtClean="0">
                                        <a:latin typeface="Cambria Math" panose="02040503050406030204" pitchFamily="18" charset="0"/>
                                      </a:rPr>
                                      <m:t>𝑥</m:t>
                                    </m:r>
                                  </m:e>
                                  <m:sup>
                                    <m:r>
                                      <a:rPr lang="en-US" altLang="ja-JP" sz="2800" b="0" i="1" smtClean="0">
                                        <a:latin typeface="Cambria Math" panose="02040503050406030204" pitchFamily="18" charset="0"/>
                                      </a:rPr>
                                      <m:t>3</m:t>
                                    </m:r>
                                  </m:sup>
                                </m:sSup>
                              </m:e>
                            </m:d>
                          </m:e>
                        </m:d>
                      </m:e>
                    </m:func>
                    <m:r>
                      <a:rPr lang="en-US" altLang="ja-JP" sz="2800" b="0" i="1" smtClean="0">
                        <a:latin typeface="Cambria Math" panose="02040503050406030204" pitchFamily="18" charset="0"/>
                      </a:rPr>
                      <m:t>)</m:t>
                    </m:r>
                    <m:r>
                      <a:rPr lang="en-US" altLang="ja-JP" sz="2800" b="0" i="1" smtClean="0">
                        <a:latin typeface="Cambria Math" panose="02040503050406030204" pitchFamily="18" charset="0"/>
                        <a:ea typeface="Cambria Math" panose="02040503050406030204" pitchFamily="18" charset="0"/>
                      </a:rPr>
                      <m:t>≈</m:t>
                    </m:r>
                    <m:r>
                      <a:rPr lang="en-US" altLang="ja-JP" sz="2800" b="1" i="1" smtClean="0">
                        <a:latin typeface="Cambria Math" panose="02040503050406030204" pitchFamily="18" charset="0"/>
                        <a:ea typeface="Cambria Math" panose="02040503050406030204" pitchFamily="18" charset="0"/>
                      </a:rPr>
                      <m:t>𝒙</m:t>
                    </m:r>
                    <m:r>
                      <a:rPr lang="ja-JP" altLang="en-US" sz="2800" b="1" i="1" smtClean="0">
                        <a:latin typeface="Cambria Math" panose="02040503050406030204" pitchFamily="18" charset="0"/>
                        <a:ea typeface="Cambria Math" panose="02040503050406030204" pitchFamily="18" charset="0"/>
                      </a:rPr>
                      <m:t>𝝈</m:t>
                    </m:r>
                    <m:r>
                      <a:rPr lang="en-US" altLang="ja-JP" sz="2800" b="1" i="1" smtClean="0">
                        <a:latin typeface="Cambria Math" panose="02040503050406030204" pitchFamily="18" charset="0"/>
                        <a:ea typeface="Cambria Math" panose="02040503050406030204" pitchFamily="18" charset="0"/>
                      </a:rPr>
                      <m:t>(</m:t>
                    </m:r>
                    <m:r>
                      <a:rPr lang="en-US" altLang="ja-JP" sz="2800" b="1" i="1" smtClean="0">
                        <a:latin typeface="Cambria Math" panose="02040503050406030204" pitchFamily="18" charset="0"/>
                        <a:ea typeface="Cambria Math" panose="02040503050406030204" pitchFamily="18" charset="0"/>
                      </a:rPr>
                      <m:t>𝟏</m:t>
                    </m:r>
                    <m:r>
                      <a:rPr lang="en-US" altLang="ja-JP" sz="2800" b="1" i="1" smtClean="0">
                        <a:latin typeface="Cambria Math" panose="02040503050406030204" pitchFamily="18" charset="0"/>
                        <a:ea typeface="Cambria Math" panose="02040503050406030204" pitchFamily="18" charset="0"/>
                      </a:rPr>
                      <m:t>.</m:t>
                    </m:r>
                    <m:r>
                      <a:rPr lang="en-US" altLang="ja-JP" sz="2800" b="1" i="1" smtClean="0">
                        <a:latin typeface="Cambria Math" panose="02040503050406030204" pitchFamily="18" charset="0"/>
                        <a:ea typeface="Cambria Math" panose="02040503050406030204" pitchFamily="18" charset="0"/>
                      </a:rPr>
                      <m:t>𝟕𝟎𝟐</m:t>
                    </m:r>
                    <m:r>
                      <a:rPr lang="en-US" altLang="ja-JP" sz="2800" b="1" i="1" smtClean="0">
                        <a:latin typeface="Cambria Math" panose="02040503050406030204" pitchFamily="18" charset="0"/>
                        <a:ea typeface="Cambria Math" panose="02040503050406030204" pitchFamily="18" charset="0"/>
                      </a:rPr>
                      <m:t>𝒙</m:t>
                    </m:r>
                    <m:r>
                      <a:rPr lang="en-US" altLang="ja-JP" sz="2800" b="1" i="1" smtClean="0">
                        <a:latin typeface="Cambria Math" panose="02040503050406030204" pitchFamily="18" charset="0"/>
                        <a:ea typeface="Cambria Math" panose="02040503050406030204" pitchFamily="18" charset="0"/>
                      </a:rPr>
                      <m:t>)</m:t>
                    </m:r>
                  </m:oMath>
                </a14:m>
                <a:endParaRPr lang="ja-JP" altLang="en-US" sz="2800" b="1" dirty="0"/>
              </a:p>
            </p:txBody>
          </p:sp>
        </mc:Choice>
        <mc:Fallback xmlns="">
          <p:sp>
            <p:nvSpPr>
              <p:cNvPr id="3" name="コンテンツ プレースホルダー 2">
                <a:extLst>
                  <a:ext uri="{FF2B5EF4-FFF2-40B4-BE49-F238E27FC236}">
                    <a16:creationId xmlns:a16="http://schemas.microsoft.com/office/drawing/2014/main" id="{CBEFE00E-34ED-8DB5-D664-14C11EE27E5C}"/>
                  </a:ext>
                </a:extLst>
              </p:cNvPr>
              <p:cNvSpPr>
                <a:spLocks noGrp="1" noRot="1" noChangeAspect="1" noMove="1" noResize="1" noEditPoints="1" noAdjustHandles="1" noChangeArrowheads="1" noChangeShapeType="1" noTextEdit="1"/>
              </p:cNvSpPr>
              <p:nvPr>
                <p:ph idx="1"/>
              </p:nvPr>
            </p:nvSpPr>
            <p:spPr>
              <a:xfrm>
                <a:off x="1097280" y="1997842"/>
                <a:ext cx="10058400" cy="2116958"/>
              </a:xfrm>
              <a:blipFill>
                <a:blip r:embed="rId2"/>
                <a:stretch>
                  <a:fillRect/>
                </a:stretch>
              </a:blipFill>
            </p:spPr>
            <p:txBody>
              <a:bodyPr/>
              <a:lstStyle/>
              <a:p>
                <a:r>
                  <a:rPr lang="ja-JP" altLang="en-US">
                    <a:noFill/>
                  </a:rPr>
                  <a:t> </a:t>
                </a:r>
              </a:p>
            </p:txBody>
          </p:sp>
        </mc:Fallback>
      </mc:AlternateContent>
      <p:pic>
        <p:nvPicPr>
          <p:cNvPr id="5" name="図 4">
            <a:extLst>
              <a:ext uri="{FF2B5EF4-FFF2-40B4-BE49-F238E27FC236}">
                <a16:creationId xmlns:a16="http://schemas.microsoft.com/office/drawing/2014/main" id="{76B8EEE9-6588-AAC0-5D1C-B17CE17BEDEB}"/>
              </a:ext>
            </a:extLst>
          </p:cNvPr>
          <p:cNvPicPr>
            <a:picLocks noChangeAspect="1"/>
          </p:cNvPicPr>
          <p:nvPr/>
        </p:nvPicPr>
        <p:blipFill rotWithShape="1">
          <a:blip r:embed="rId3"/>
          <a:srcRect l="36380" t="35173" r="5689" b="32184"/>
          <a:stretch/>
        </p:blipFill>
        <p:spPr>
          <a:xfrm>
            <a:off x="1097279" y="3942449"/>
            <a:ext cx="3853093" cy="2442586"/>
          </a:xfrm>
          <a:prstGeom prst="rect">
            <a:avLst/>
          </a:prstGeom>
        </p:spPr>
      </p:pic>
      <p:pic>
        <p:nvPicPr>
          <p:cNvPr id="7" name="図 6">
            <a:extLst>
              <a:ext uri="{FF2B5EF4-FFF2-40B4-BE49-F238E27FC236}">
                <a16:creationId xmlns:a16="http://schemas.microsoft.com/office/drawing/2014/main" id="{E3E38C4A-7086-61DB-14A9-2DBAD02112C5}"/>
              </a:ext>
            </a:extLst>
          </p:cNvPr>
          <p:cNvPicPr>
            <a:picLocks noChangeAspect="1"/>
          </p:cNvPicPr>
          <p:nvPr/>
        </p:nvPicPr>
        <p:blipFill rotWithShape="1">
          <a:blip r:embed="rId4"/>
          <a:srcRect l="34569" t="39310" r="4655" b="41213"/>
          <a:stretch/>
        </p:blipFill>
        <p:spPr>
          <a:xfrm>
            <a:off x="7450784" y="3805886"/>
            <a:ext cx="3704896" cy="1335691"/>
          </a:xfrm>
          <a:prstGeom prst="rect">
            <a:avLst/>
          </a:prstGeom>
        </p:spPr>
      </p:pic>
      <p:pic>
        <p:nvPicPr>
          <p:cNvPr id="9" name="図 8">
            <a:extLst>
              <a:ext uri="{FF2B5EF4-FFF2-40B4-BE49-F238E27FC236}">
                <a16:creationId xmlns:a16="http://schemas.microsoft.com/office/drawing/2014/main" id="{3F33306E-30FE-D0C2-26DC-1885703ADDD8}"/>
              </a:ext>
            </a:extLst>
          </p:cNvPr>
          <p:cNvPicPr>
            <a:picLocks noChangeAspect="1"/>
          </p:cNvPicPr>
          <p:nvPr/>
        </p:nvPicPr>
        <p:blipFill rotWithShape="1">
          <a:blip r:embed="rId5"/>
          <a:srcRect l="34966" t="48045" r="4776" b="32479"/>
          <a:stretch/>
        </p:blipFill>
        <p:spPr>
          <a:xfrm>
            <a:off x="7466549" y="5141577"/>
            <a:ext cx="3673366" cy="1335691"/>
          </a:xfrm>
          <a:prstGeom prst="rect">
            <a:avLst/>
          </a:prstGeom>
        </p:spPr>
      </p:pic>
      <p:sp>
        <p:nvSpPr>
          <p:cNvPr id="10" name="テキスト ボックス 9">
            <a:extLst>
              <a:ext uri="{FF2B5EF4-FFF2-40B4-BE49-F238E27FC236}">
                <a16:creationId xmlns:a16="http://schemas.microsoft.com/office/drawing/2014/main" id="{24701826-369C-3568-C022-53C21707CDC2}"/>
              </a:ext>
            </a:extLst>
          </p:cNvPr>
          <p:cNvSpPr txBox="1"/>
          <p:nvPr/>
        </p:nvSpPr>
        <p:spPr>
          <a:xfrm>
            <a:off x="1213079" y="6503741"/>
            <a:ext cx="7051639" cy="311600"/>
          </a:xfrm>
          <a:prstGeom prst="rect">
            <a:avLst/>
          </a:prstGeom>
          <a:noFill/>
        </p:spPr>
        <p:txBody>
          <a:bodyPr wrap="square" rtlCol="0">
            <a:spAutoFit/>
          </a:bodyPr>
          <a:lstStyle/>
          <a:p>
            <a:r>
              <a:rPr kumimoji="1" lang="en-US" altLang="ja-JP" sz="1400" dirty="0">
                <a:solidFill>
                  <a:schemeClr val="bg1"/>
                </a:solidFill>
              </a:rPr>
              <a:t>Dan </a:t>
            </a:r>
            <a:r>
              <a:rPr kumimoji="1" lang="en-US" altLang="ja-JP" sz="1400" dirty="0" err="1">
                <a:solidFill>
                  <a:schemeClr val="bg1"/>
                </a:solidFill>
              </a:rPr>
              <a:t>Hendrycks</a:t>
            </a:r>
            <a:r>
              <a:rPr kumimoji="1" lang="en-US" altLang="ja-JP" sz="1400" dirty="0">
                <a:solidFill>
                  <a:schemeClr val="bg1"/>
                </a:solidFill>
              </a:rPr>
              <a:t> and Kevin </a:t>
            </a:r>
            <a:r>
              <a:rPr kumimoji="1" lang="en-US" altLang="ja-JP" sz="1400" dirty="0" err="1">
                <a:solidFill>
                  <a:schemeClr val="bg1"/>
                </a:solidFill>
              </a:rPr>
              <a:t>Gimpel</a:t>
            </a:r>
            <a:r>
              <a:rPr kumimoji="1" lang="en-US" altLang="ja-JP" sz="1400" dirty="0">
                <a:solidFill>
                  <a:schemeClr val="bg1"/>
                </a:solidFill>
              </a:rPr>
              <a:t>, “Gaussian Error Linear Units (GELUs)”, </a:t>
            </a:r>
            <a:r>
              <a:rPr kumimoji="1" lang="en-US" altLang="ja-JP" sz="1400" dirty="0" err="1">
                <a:solidFill>
                  <a:schemeClr val="bg1"/>
                </a:solidFill>
              </a:rPr>
              <a:t>arXiv</a:t>
            </a:r>
            <a:r>
              <a:rPr kumimoji="1" lang="en-US" altLang="ja-JP" sz="1400" dirty="0">
                <a:solidFill>
                  <a:schemeClr val="bg1"/>
                </a:solidFill>
              </a:rPr>
              <a:t>, (2016)</a:t>
            </a:r>
            <a:endParaRPr kumimoji="1" lang="ja-JP" altLang="en-US" sz="1400" dirty="0">
              <a:solidFill>
                <a:schemeClr val="bg1"/>
              </a:solidFill>
            </a:endParaRPr>
          </a:p>
        </p:txBody>
      </p:sp>
    </p:spTree>
    <p:extLst>
      <p:ext uri="{BB962C8B-B14F-4D97-AF65-F5344CB8AC3E}">
        <p14:creationId xmlns:p14="http://schemas.microsoft.com/office/powerpoint/2010/main" val="3915182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C09A6F-E0B4-A715-7D5F-50830A7AD645}"/>
              </a:ext>
            </a:extLst>
          </p:cNvPr>
          <p:cNvSpPr>
            <a:spLocks noGrp="1"/>
          </p:cNvSpPr>
          <p:nvPr>
            <p:ph type="title"/>
          </p:nvPr>
        </p:nvSpPr>
        <p:spPr/>
        <p:txBody>
          <a:bodyPr>
            <a:normAutofit/>
          </a:bodyPr>
          <a:lstStyle/>
          <a:p>
            <a:r>
              <a:rPr kumimoji="1" lang="en-US" altLang="ja-JP" dirty="0" err="1"/>
              <a:t>EmoBank</a:t>
            </a:r>
            <a:endParaRPr kumimoji="1" lang="ja-JP" altLang="en-US" dirty="0"/>
          </a:p>
        </p:txBody>
      </p:sp>
      <p:pic>
        <p:nvPicPr>
          <p:cNvPr id="1026" name="Picture 2" descr="VAD(Valence-Arousal-Dominance) 모델은 ...">
            <a:extLst>
              <a:ext uri="{FF2B5EF4-FFF2-40B4-BE49-F238E27FC236}">
                <a16:creationId xmlns:a16="http://schemas.microsoft.com/office/drawing/2014/main" id="{0A99690C-D806-D14B-82F5-86629AF392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8071" y="2359486"/>
            <a:ext cx="4543929" cy="3148676"/>
          </a:xfrm>
          <a:prstGeom prst="rect">
            <a:avLst/>
          </a:prstGeom>
          <a:noFill/>
          <a:extLst>
            <a:ext uri="{909E8E84-426E-40DD-AFC4-6F175D3DCCD1}">
              <a14:hiddenFill xmlns:a14="http://schemas.microsoft.com/office/drawing/2010/main">
                <a:solidFill>
                  <a:srgbClr val="FFFFFF"/>
                </a:solidFill>
              </a14:hiddenFill>
            </a:ext>
          </a:extLst>
        </p:spPr>
      </p:pic>
      <p:pic>
        <p:nvPicPr>
          <p:cNvPr id="7" name="図 6">
            <a:extLst>
              <a:ext uri="{FF2B5EF4-FFF2-40B4-BE49-F238E27FC236}">
                <a16:creationId xmlns:a16="http://schemas.microsoft.com/office/drawing/2014/main" id="{E76EC9A1-E879-B906-FAC4-78E6B0902716}"/>
              </a:ext>
            </a:extLst>
          </p:cNvPr>
          <p:cNvPicPr>
            <a:picLocks noChangeAspect="1"/>
          </p:cNvPicPr>
          <p:nvPr/>
        </p:nvPicPr>
        <p:blipFill rotWithShape="1">
          <a:blip r:embed="rId3"/>
          <a:srcRect l="9021" t="22223" r="28805" b="8888"/>
          <a:stretch/>
        </p:blipFill>
        <p:spPr>
          <a:xfrm>
            <a:off x="0" y="1906672"/>
            <a:ext cx="7944347" cy="4951328"/>
          </a:xfrm>
          <a:prstGeom prst="rect">
            <a:avLst/>
          </a:prstGeom>
        </p:spPr>
      </p:pic>
    </p:spTree>
    <p:extLst>
      <p:ext uri="{BB962C8B-B14F-4D97-AF65-F5344CB8AC3E}">
        <p14:creationId xmlns:p14="http://schemas.microsoft.com/office/powerpoint/2010/main" val="3930346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9D6FC7-EB14-8C9D-C235-E35B330C7DA5}"/>
              </a:ext>
            </a:extLst>
          </p:cNvPr>
          <p:cNvSpPr>
            <a:spLocks noGrp="1"/>
          </p:cNvSpPr>
          <p:nvPr>
            <p:ph type="title"/>
          </p:nvPr>
        </p:nvSpPr>
        <p:spPr/>
        <p:txBody>
          <a:bodyPr/>
          <a:lstStyle/>
          <a:p>
            <a:r>
              <a:rPr kumimoji="1" lang="en-US" altLang="ja-JP" dirty="0" err="1"/>
              <a:t>EmoBank</a:t>
            </a:r>
            <a:r>
              <a:rPr kumimoji="1" lang="ja-JP" altLang="en-US" dirty="0"/>
              <a:t>のデータ分析</a:t>
            </a:r>
          </a:p>
        </p:txBody>
      </p:sp>
      <p:pic>
        <p:nvPicPr>
          <p:cNvPr id="1026" name="Picture 2">
            <a:extLst>
              <a:ext uri="{FF2B5EF4-FFF2-40B4-BE49-F238E27FC236}">
                <a16:creationId xmlns:a16="http://schemas.microsoft.com/office/drawing/2014/main" id="{C10C71D5-9DE7-BA2C-870E-38A2F205A3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4905" y="2398619"/>
            <a:ext cx="4981575" cy="3943350"/>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ボックス 3">
            <a:extLst>
              <a:ext uri="{FF2B5EF4-FFF2-40B4-BE49-F238E27FC236}">
                <a16:creationId xmlns:a16="http://schemas.microsoft.com/office/drawing/2014/main" id="{95A47A3A-A56B-340F-C4AD-39D0D7908AB1}"/>
              </a:ext>
            </a:extLst>
          </p:cNvPr>
          <p:cNvSpPr txBox="1"/>
          <p:nvPr/>
        </p:nvSpPr>
        <p:spPr>
          <a:xfrm>
            <a:off x="1144905" y="1909482"/>
            <a:ext cx="3186954" cy="584775"/>
          </a:xfrm>
          <a:prstGeom prst="rect">
            <a:avLst/>
          </a:prstGeom>
          <a:noFill/>
        </p:spPr>
        <p:txBody>
          <a:bodyPr wrap="square" rtlCol="0">
            <a:spAutoFit/>
          </a:bodyPr>
          <a:lstStyle/>
          <a:p>
            <a:r>
              <a:rPr kumimoji="1" lang="en-US" altLang="ja-JP" sz="3200" dirty="0">
                <a:latin typeface="Abadi" panose="020B0604020104020204" pitchFamily="34" charset="0"/>
              </a:rPr>
              <a:t>Scatter Plot</a:t>
            </a:r>
            <a:endParaRPr kumimoji="1" lang="ja-JP" altLang="en-US" sz="3200" dirty="0">
              <a:latin typeface="Abadi" panose="020B0604020104020204" pitchFamily="34" charset="0"/>
            </a:endParaRPr>
          </a:p>
        </p:txBody>
      </p:sp>
      <p:pic>
        <p:nvPicPr>
          <p:cNvPr id="6" name="図 5">
            <a:extLst>
              <a:ext uri="{FF2B5EF4-FFF2-40B4-BE49-F238E27FC236}">
                <a16:creationId xmlns:a16="http://schemas.microsoft.com/office/drawing/2014/main" id="{CD70FD67-8666-2D94-B027-508A69B9569B}"/>
              </a:ext>
            </a:extLst>
          </p:cNvPr>
          <p:cNvPicPr>
            <a:picLocks noChangeAspect="1"/>
          </p:cNvPicPr>
          <p:nvPr/>
        </p:nvPicPr>
        <p:blipFill rotWithShape="1">
          <a:blip r:embed="rId3"/>
          <a:srcRect l="16396" t="51372" r="44780" b="36370"/>
          <a:stretch/>
        </p:blipFill>
        <p:spPr>
          <a:xfrm>
            <a:off x="6400799" y="2494255"/>
            <a:ext cx="4486789" cy="1593651"/>
          </a:xfrm>
          <a:prstGeom prst="rect">
            <a:avLst/>
          </a:prstGeom>
        </p:spPr>
      </p:pic>
      <p:sp>
        <p:nvSpPr>
          <p:cNvPr id="7" name="テキスト ボックス 6">
            <a:extLst>
              <a:ext uri="{FF2B5EF4-FFF2-40B4-BE49-F238E27FC236}">
                <a16:creationId xmlns:a16="http://schemas.microsoft.com/office/drawing/2014/main" id="{F7B4900B-4DC0-A815-9AEE-6387A6CF06B6}"/>
              </a:ext>
            </a:extLst>
          </p:cNvPr>
          <p:cNvSpPr txBox="1"/>
          <p:nvPr/>
        </p:nvSpPr>
        <p:spPr>
          <a:xfrm>
            <a:off x="6400799" y="1909481"/>
            <a:ext cx="3361766" cy="584775"/>
          </a:xfrm>
          <a:prstGeom prst="rect">
            <a:avLst/>
          </a:prstGeom>
          <a:noFill/>
        </p:spPr>
        <p:txBody>
          <a:bodyPr wrap="square" rtlCol="0">
            <a:spAutoFit/>
          </a:bodyPr>
          <a:lstStyle/>
          <a:p>
            <a:r>
              <a:rPr kumimoji="1" lang="en-US" altLang="ja-JP" sz="3200" dirty="0">
                <a:latin typeface="Abadi" panose="020B0604020104020204" pitchFamily="34" charset="0"/>
              </a:rPr>
              <a:t>Pearson </a:t>
            </a:r>
            <a:r>
              <a:rPr kumimoji="1" lang="ja-JP" altLang="en-US" sz="3200" dirty="0">
                <a:latin typeface="Abadi" panose="020B0604020104020204" pitchFamily="34" charset="0"/>
              </a:rPr>
              <a:t>相関関係</a:t>
            </a:r>
          </a:p>
        </p:txBody>
      </p:sp>
      <p:sp>
        <p:nvSpPr>
          <p:cNvPr id="9" name="テキスト ボックス 8">
            <a:extLst>
              <a:ext uri="{FF2B5EF4-FFF2-40B4-BE49-F238E27FC236}">
                <a16:creationId xmlns:a16="http://schemas.microsoft.com/office/drawing/2014/main" id="{B79C6A62-123C-A5D2-2EA9-3B3560D97961}"/>
              </a:ext>
            </a:extLst>
          </p:cNvPr>
          <p:cNvSpPr txBox="1"/>
          <p:nvPr/>
        </p:nvSpPr>
        <p:spPr>
          <a:xfrm>
            <a:off x="6400799" y="4087906"/>
            <a:ext cx="3845858" cy="2062103"/>
          </a:xfrm>
          <a:prstGeom prst="rect">
            <a:avLst/>
          </a:prstGeom>
          <a:noFill/>
        </p:spPr>
        <p:txBody>
          <a:bodyPr wrap="square" rtlCol="0">
            <a:spAutoFit/>
          </a:bodyPr>
          <a:lstStyle/>
          <a:p>
            <a:r>
              <a:rPr kumimoji="1" lang="en-US" altLang="ja-JP" sz="3200" dirty="0">
                <a:latin typeface="Abadi" panose="020B0604020104020204" pitchFamily="34" charset="0"/>
              </a:rPr>
              <a:t>Chi square test</a:t>
            </a:r>
          </a:p>
          <a:p>
            <a:r>
              <a:rPr kumimoji="1" lang="en-US" altLang="ja-JP" sz="3200" dirty="0">
                <a:latin typeface="Abadi" panose="020B0604020104020204" pitchFamily="34" charset="0"/>
              </a:rPr>
              <a:t>p-value: 1.0</a:t>
            </a:r>
          </a:p>
          <a:p>
            <a:endParaRPr kumimoji="1" lang="en-US" altLang="ja-JP" sz="3200" dirty="0">
              <a:latin typeface="Abadi" panose="020B0604020104020204" pitchFamily="34" charset="0"/>
            </a:endParaRPr>
          </a:p>
          <a:p>
            <a:r>
              <a:rPr kumimoji="1" lang="en-US" altLang="ja-JP" sz="3200" dirty="0">
                <a:latin typeface="Abadi" panose="020B0604020104020204" pitchFamily="34" charset="0"/>
              </a:rPr>
              <a:t>Cramér’s V: 0.0486</a:t>
            </a:r>
            <a:endParaRPr kumimoji="1" lang="ja-JP" altLang="en-US" sz="3200" dirty="0">
              <a:latin typeface="Abadi" panose="020B0604020104020204" pitchFamily="34" charset="0"/>
            </a:endParaRPr>
          </a:p>
        </p:txBody>
      </p:sp>
    </p:spTree>
    <p:extLst>
      <p:ext uri="{BB962C8B-B14F-4D97-AF65-F5344CB8AC3E}">
        <p14:creationId xmlns:p14="http://schemas.microsoft.com/office/powerpoint/2010/main" val="41819148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8F1669D-15B3-DC17-297E-93CE768F685F}"/>
              </a:ext>
            </a:extLst>
          </p:cNvPr>
          <p:cNvSpPr>
            <a:spLocks noGrp="1"/>
          </p:cNvSpPr>
          <p:nvPr>
            <p:ph type="title"/>
          </p:nvPr>
        </p:nvSpPr>
        <p:spPr/>
        <p:txBody>
          <a:bodyPr/>
          <a:lstStyle/>
          <a:p>
            <a:r>
              <a:rPr kumimoji="1" lang="en-US" altLang="ja-JP" dirty="0" err="1"/>
              <a:t>EmoBank</a:t>
            </a:r>
            <a:r>
              <a:rPr kumimoji="1" lang="ja-JP" altLang="en-US" dirty="0"/>
              <a:t>のデータ分析</a:t>
            </a:r>
            <a:br>
              <a:rPr kumimoji="1" lang="en-US" altLang="ja-JP" dirty="0"/>
            </a:br>
            <a:r>
              <a:rPr kumimoji="1" lang="en-US" altLang="ja-JP" dirty="0"/>
              <a:t>Pandas Profiling Report</a:t>
            </a:r>
            <a:endParaRPr lang="ko-KR" altLang="en-US" dirty="0"/>
          </a:p>
        </p:txBody>
      </p:sp>
      <p:pic>
        <p:nvPicPr>
          <p:cNvPr id="5" name="그림 4">
            <a:extLst>
              <a:ext uri="{FF2B5EF4-FFF2-40B4-BE49-F238E27FC236}">
                <a16:creationId xmlns:a16="http://schemas.microsoft.com/office/drawing/2014/main" id="{CBC11970-E80F-3D38-F35B-34CB533F2911}"/>
              </a:ext>
            </a:extLst>
          </p:cNvPr>
          <p:cNvPicPr>
            <a:picLocks noChangeAspect="1"/>
          </p:cNvPicPr>
          <p:nvPr/>
        </p:nvPicPr>
        <p:blipFill rotWithShape="1">
          <a:blip r:embed="rId2"/>
          <a:srcRect l="18697" t="17653" r="50776" b="41408"/>
          <a:stretch/>
        </p:blipFill>
        <p:spPr>
          <a:xfrm>
            <a:off x="1097280" y="2065105"/>
            <a:ext cx="4714468" cy="3556373"/>
          </a:xfrm>
          <a:prstGeom prst="rect">
            <a:avLst/>
          </a:prstGeom>
        </p:spPr>
      </p:pic>
      <p:pic>
        <p:nvPicPr>
          <p:cNvPr id="7" name="그림 6">
            <a:extLst>
              <a:ext uri="{FF2B5EF4-FFF2-40B4-BE49-F238E27FC236}">
                <a16:creationId xmlns:a16="http://schemas.microsoft.com/office/drawing/2014/main" id="{3323053C-342B-5B4D-8577-D0B74796CC6D}"/>
              </a:ext>
            </a:extLst>
          </p:cNvPr>
          <p:cNvPicPr>
            <a:picLocks noChangeAspect="1"/>
          </p:cNvPicPr>
          <p:nvPr/>
        </p:nvPicPr>
        <p:blipFill rotWithShape="1">
          <a:blip r:embed="rId3"/>
          <a:srcRect l="34130" t="35656" r="29719" b="12060"/>
          <a:stretch/>
        </p:blipFill>
        <p:spPr>
          <a:xfrm>
            <a:off x="6748067" y="2065105"/>
            <a:ext cx="4407613" cy="3585682"/>
          </a:xfrm>
          <a:prstGeom prst="rect">
            <a:avLst/>
          </a:prstGeom>
        </p:spPr>
      </p:pic>
      <p:pic>
        <p:nvPicPr>
          <p:cNvPr id="9" name="그림 8">
            <a:extLst>
              <a:ext uri="{FF2B5EF4-FFF2-40B4-BE49-F238E27FC236}">
                <a16:creationId xmlns:a16="http://schemas.microsoft.com/office/drawing/2014/main" id="{8A21B0E7-289B-733F-3CB2-90CCF126278A}"/>
              </a:ext>
            </a:extLst>
          </p:cNvPr>
          <p:cNvPicPr>
            <a:picLocks noChangeAspect="1"/>
          </p:cNvPicPr>
          <p:nvPr/>
        </p:nvPicPr>
        <p:blipFill rotWithShape="1">
          <a:blip r:embed="rId4"/>
          <a:srcRect l="9188" t="30112" r="12153" b="44869"/>
          <a:stretch/>
        </p:blipFill>
        <p:spPr>
          <a:xfrm>
            <a:off x="1768866" y="3000053"/>
            <a:ext cx="8085763" cy="1715786"/>
          </a:xfrm>
          <a:prstGeom prst="rect">
            <a:avLst/>
          </a:prstGeom>
        </p:spPr>
      </p:pic>
    </p:spTree>
    <p:extLst>
      <p:ext uri="{BB962C8B-B14F-4D97-AF65-F5344CB8AC3E}">
        <p14:creationId xmlns:p14="http://schemas.microsoft.com/office/powerpoint/2010/main" val="3586776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2C4FBF51-0F38-691A-A3D7-24269C313A5B}"/>
              </a:ext>
            </a:extLst>
          </p:cNvPr>
          <p:cNvPicPr>
            <a:picLocks noChangeAspect="1"/>
          </p:cNvPicPr>
          <p:nvPr/>
        </p:nvPicPr>
        <p:blipFill>
          <a:blip r:embed="rId2"/>
          <a:stretch>
            <a:fillRect/>
          </a:stretch>
        </p:blipFill>
        <p:spPr>
          <a:xfrm>
            <a:off x="475138" y="2634857"/>
            <a:ext cx="11241723" cy="1588285"/>
          </a:xfrm>
          <a:prstGeom prst="rect">
            <a:avLst/>
          </a:prstGeom>
        </p:spPr>
      </p:pic>
      <p:sp>
        <p:nvSpPr>
          <p:cNvPr id="11" name="テキスト ボックス 10">
            <a:extLst>
              <a:ext uri="{FF2B5EF4-FFF2-40B4-BE49-F238E27FC236}">
                <a16:creationId xmlns:a16="http://schemas.microsoft.com/office/drawing/2014/main" id="{A3B95B57-29F6-9B7C-B495-E7863292D65B}"/>
              </a:ext>
            </a:extLst>
          </p:cNvPr>
          <p:cNvSpPr txBox="1"/>
          <p:nvPr/>
        </p:nvSpPr>
        <p:spPr>
          <a:xfrm>
            <a:off x="1752599" y="411302"/>
            <a:ext cx="8686800" cy="1015663"/>
          </a:xfrm>
          <a:prstGeom prst="rect">
            <a:avLst/>
          </a:prstGeom>
          <a:noFill/>
        </p:spPr>
        <p:txBody>
          <a:bodyPr wrap="square" rtlCol="0">
            <a:spAutoFit/>
          </a:bodyPr>
          <a:lstStyle/>
          <a:p>
            <a:pPr algn="ctr"/>
            <a:r>
              <a:rPr kumimoji="1" lang="ja-JP" altLang="en-US" sz="6000" dirty="0"/>
              <a:t>計画</a:t>
            </a:r>
          </a:p>
        </p:txBody>
      </p:sp>
    </p:spTree>
    <p:extLst>
      <p:ext uri="{BB962C8B-B14F-4D97-AF65-F5344CB8AC3E}">
        <p14:creationId xmlns:p14="http://schemas.microsoft.com/office/powerpoint/2010/main" val="38464098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72B3A3A-62AB-85BA-66DE-358F42CA3F85}"/>
              </a:ext>
            </a:extLst>
          </p:cNvPr>
          <p:cNvSpPr txBox="1"/>
          <p:nvPr/>
        </p:nvSpPr>
        <p:spPr>
          <a:xfrm>
            <a:off x="1061291" y="1520327"/>
            <a:ext cx="10069417" cy="923330"/>
          </a:xfrm>
          <a:prstGeom prst="rect">
            <a:avLst/>
          </a:prstGeom>
          <a:noFill/>
        </p:spPr>
        <p:txBody>
          <a:bodyPr wrap="square" rtlCol="0">
            <a:spAutoFit/>
          </a:bodyPr>
          <a:lstStyle/>
          <a:p>
            <a:pPr algn="ctr"/>
            <a:r>
              <a:rPr lang="ja-JP" altLang="en-US" sz="5400" dirty="0"/>
              <a:t>ご清聴ありがとうございました。</a:t>
            </a:r>
            <a:endParaRPr lang="ko-KR" altLang="en-US" sz="5400" dirty="0"/>
          </a:p>
        </p:txBody>
      </p:sp>
      <p:sp>
        <p:nvSpPr>
          <p:cNvPr id="12" name="タイトル 1">
            <a:extLst>
              <a:ext uri="{FF2B5EF4-FFF2-40B4-BE49-F238E27FC236}">
                <a16:creationId xmlns:a16="http://schemas.microsoft.com/office/drawing/2014/main" id="{CC865822-6E01-0258-085A-63FC9F7F825D}"/>
              </a:ext>
            </a:extLst>
          </p:cNvPr>
          <p:cNvSpPr txBox="1">
            <a:spLocks/>
          </p:cNvSpPr>
          <p:nvPr/>
        </p:nvSpPr>
        <p:spPr>
          <a:xfrm>
            <a:off x="471890" y="5472953"/>
            <a:ext cx="4342157" cy="1043524"/>
          </a:xfrm>
          <a:prstGeom prst="rect">
            <a:avLst/>
          </a:prstGeom>
        </p:spPr>
        <p:txBody>
          <a:bodyPr vert="horz" lIns="91440" tIns="0" rIns="91440" bIns="0" rtlCol="0" anchor="b">
            <a:normAutofit fontScale="92500" lnSpcReduction="10000"/>
          </a:bodyPr>
          <a:lstStyle>
            <a:lvl1pPr algn="l" defTabSz="914400" rtl="0" eaLnBrk="1" latinLnBrk="0" hangingPunct="1">
              <a:lnSpc>
                <a:spcPct val="90000"/>
              </a:lnSpc>
              <a:spcBef>
                <a:spcPct val="0"/>
              </a:spcBef>
              <a:buNone/>
              <a:defRPr kumimoji="1" sz="3600" b="0" i="0" kern="1200" spc="-50" baseline="0">
                <a:solidFill>
                  <a:srgbClr val="FFFFFF"/>
                </a:solidFill>
                <a:latin typeface="Meiryo UI" panose="020B0604030504040204" pitchFamily="50" charset="-128"/>
                <a:ea typeface="Meiryo UI" panose="020B0604030504040204" pitchFamily="50" charset="-128"/>
                <a:cs typeface="+mj-cs"/>
              </a:defRPr>
            </a:lvl1pPr>
          </a:lstStyle>
          <a:p>
            <a:r>
              <a:rPr lang="ja-JP" altLang="en-US" sz="4600" dirty="0">
                <a:solidFill>
                  <a:schemeClr val="bg1"/>
                </a:solidFill>
              </a:rPr>
              <a:t>研究発表</a:t>
            </a:r>
            <a:r>
              <a:rPr lang="en-US" altLang="ja-JP" sz="4600" dirty="0">
                <a:solidFill>
                  <a:schemeClr val="bg1"/>
                </a:solidFill>
              </a:rPr>
              <a:t>12</a:t>
            </a:r>
            <a:br>
              <a:rPr lang="en-US" altLang="ja-JP" sz="4400" dirty="0">
                <a:solidFill>
                  <a:schemeClr val="bg1"/>
                </a:solidFill>
              </a:rPr>
            </a:br>
            <a:r>
              <a:rPr lang="en-US" altLang="ja-JP" sz="2100" dirty="0">
                <a:solidFill>
                  <a:schemeClr val="bg1"/>
                </a:solidFill>
              </a:rPr>
              <a:t>A model based on BERT for assigning VAD scores to sentences.</a:t>
            </a:r>
          </a:p>
        </p:txBody>
      </p:sp>
      <p:sp>
        <p:nvSpPr>
          <p:cNvPr id="14" name="タイトル 1">
            <a:extLst>
              <a:ext uri="{FF2B5EF4-FFF2-40B4-BE49-F238E27FC236}">
                <a16:creationId xmlns:a16="http://schemas.microsoft.com/office/drawing/2014/main" id="{306953CC-CE73-755C-003D-1C2ECE07C6FE}"/>
              </a:ext>
            </a:extLst>
          </p:cNvPr>
          <p:cNvSpPr txBox="1">
            <a:spLocks/>
          </p:cNvSpPr>
          <p:nvPr/>
        </p:nvSpPr>
        <p:spPr>
          <a:xfrm>
            <a:off x="6095999" y="5593147"/>
            <a:ext cx="5624111" cy="923330"/>
          </a:xfrm>
          <a:prstGeom prst="rect">
            <a:avLst/>
          </a:prstGeom>
        </p:spPr>
        <p:txBody>
          <a:bodyPr vert="horz" lIns="91440" tIns="0" rIns="91440" bIns="0" rtlCol="0" anchor="b">
            <a:normAutofit/>
          </a:bodyPr>
          <a:lstStyle>
            <a:lvl1pPr algn="l" defTabSz="914400" rtl="0" eaLnBrk="1" latinLnBrk="0" hangingPunct="1">
              <a:lnSpc>
                <a:spcPct val="90000"/>
              </a:lnSpc>
              <a:spcBef>
                <a:spcPct val="0"/>
              </a:spcBef>
              <a:buNone/>
              <a:defRPr kumimoji="1" sz="3600" b="0" i="0" kern="1200" spc="-50" baseline="0">
                <a:solidFill>
                  <a:srgbClr val="FFFFFF"/>
                </a:solidFill>
                <a:latin typeface="Meiryo UI" panose="020B0604030504040204" pitchFamily="50" charset="-128"/>
                <a:ea typeface="Meiryo UI" panose="020B0604030504040204" pitchFamily="50" charset="-128"/>
                <a:cs typeface="+mj-cs"/>
              </a:defRPr>
            </a:lvl1pPr>
          </a:lstStyle>
          <a:p>
            <a:pPr algn="r"/>
            <a:r>
              <a:rPr lang="en-US" altLang="ja-JP" sz="3200" dirty="0">
                <a:solidFill>
                  <a:schemeClr val="bg1"/>
                </a:solidFill>
              </a:rPr>
              <a:t>Siwon Seo</a:t>
            </a:r>
            <a:br>
              <a:rPr lang="en-US" altLang="ja-JP" sz="4400" dirty="0">
                <a:solidFill>
                  <a:schemeClr val="bg1"/>
                </a:solidFill>
              </a:rPr>
            </a:br>
            <a:r>
              <a:rPr lang="en-US" altLang="ja-JP" sz="1800" dirty="0">
                <a:solidFill>
                  <a:schemeClr val="bg1"/>
                </a:solidFill>
              </a:rPr>
              <a:t>9LDI1101   github.com/sion1225</a:t>
            </a:r>
            <a:endParaRPr lang="en-US" altLang="ja-JP" sz="2200" dirty="0">
              <a:solidFill>
                <a:schemeClr val="bg1"/>
              </a:solidFill>
            </a:endParaRPr>
          </a:p>
        </p:txBody>
      </p:sp>
    </p:spTree>
    <p:extLst>
      <p:ext uri="{BB962C8B-B14F-4D97-AF65-F5344CB8AC3E}">
        <p14:creationId xmlns:p14="http://schemas.microsoft.com/office/powerpoint/2010/main" val="3255203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68319E-7E55-99C8-0B3D-4B902BF22F12}"/>
              </a:ext>
            </a:extLst>
          </p:cNvPr>
          <p:cNvSpPr>
            <a:spLocks noGrp="1"/>
          </p:cNvSpPr>
          <p:nvPr>
            <p:ph type="title"/>
          </p:nvPr>
        </p:nvSpPr>
        <p:spPr/>
        <p:txBody>
          <a:bodyPr/>
          <a:lstStyle/>
          <a:p>
            <a:r>
              <a:rPr lang="en-US" altLang="ja-JP" dirty="0"/>
              <a:t>Attention Mechanism</a:t>
            </a:r>
            <a:br>
              <a:rPr lang="en-US" altLang="ja-JP" dirty="0"/>
            </a:br>
            <a:r>
              <a:rPr lang="en-US" altLang="ja-JP" dirty="0"/>
              <a:t>- Query, Key, Value</a:t>
            </a:r>
            <a:endParaRPr lang="ja-JP" altLang="en-US" dirty="0"/>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35412428-9CB7-B309-507C-98EA216CA093}"/>
                  </a:ext>
                </a:extLst>
              </p:cNvPr>
              <p:cNvSpPr>
                <a:spLocks noGrp="1"/>
              </p:cNvSpPr>
              <p:nvPr>
                <p:ph idx="1"/>
              </p:nvPr>
            </p:nvSpPr>
            <p:spPr>
              <a:xfrm>
                <a:off x="1097280" y="1944710"/>
                <a:ext cx="10403554" cy="4404575"/>
              </a:xfrm>
            </p:spPr>
            <p:txBody>
              <a:bodyPr>
                <a:noAutofit/>
              </a:bodyPr>
              <a:lstStyle/>
              <a:p>
                <a:r>
                  <a:rPr lang="en-US" altLang="ja-JP" sz="2000" dirty="0"/>
                  <a:t>Query</a:t>
                </a:r>
                <a:r>
                  <a:rPr lang="ja-JP" altLang="en-US" sz="2000" dirty="0"/>
                  <a:t>に対して</a:t>
                </a:r>
                <a:r>
                  <a:rPr lang="ko-KR" altLang="en-US" sz="2000" dirty="0"/>
                  <a:t>全ての</a:t>
                </a:r>
                <a:r>
                  <a:rPr lang="en-US" altLang="ko-KR" sz="2000" dirty="0"/>
                  <a:t>Key</a:t>
                </a:r>
                <a:r>
                  <a:rPr lang="ja-JP" altLang="en-US" sz="2000" dirty="0"/>
                  <a:t>との類似度</a:t>
                </a:r>
                <a:r>
                  <a:rPr lang="en-US" altLang="ja-JP" sz="2000" dirty="0"/>
                  <a:t>(</a:t>
                </a:r>
                <a:r>
                  <a:rPr lang="ja-JP" altLang="en-US" sz="2000" dirty="0"/>
                  <a:t>関連度</a:t>
                </a:r>
                <a:r>
                  <a:rPr lang="en-US" altLang="ja-JP" sz="2000" dirty="0"/>
                  <a:t>)</a:t>
                </a:r>
                <a:r>
                  <a:rPr lang="ja-JP" altLang="en-US" sz="2000" dirty="0"/>
                  <a:t>を求め、この類似度を加重値</a:t>
                </a:r>
                <a:r>
                  <a:rPr lang="en-US" altLang="ja-JP" sz="2000" dirty="0"/>
                  <a:t>(Weight)</a:t>
                </a:r>
                <a:r>
                  <a:rPr lang="ja-JP" altLang="en-US" sz="2000" dirty="0"/>
                  <a:t>とし、全ての</a:t>
                </a:r>
                <a:r>
                  <a:rPr lang="en-US" altLang="ja-JP" sz="2000" dirty="0"/>
                  <a:t>Value</a:t>
                </a:r>
                <a:r>
                  <a:rPr lang="ja-JP" altLang="en-US" sz="2000" dirty="0"/>
                  <a:t>に反映する。この</a:t>
                </a:r>
                <a:r>
                  <a:rPr lang="ko-KR" altLang="en-US" sz="2000" dirty="0"/>
                  <a:t>全ての</a:t>
                </a:r>
                <a:r>
                  <a:rPr lang="en-US" altLang="ko-KR" sz="2000" dirty="0"/>
                  <a:t>Value</a:t>
                </a:r>
                <a:r>
                  <a:rPr lang="ja-JP" altLang="en-US" sz="2000" dirty="0"/>
                  <a:t>を</a:t>
                </a:r>
                <a:r>
                  <a:rPr lang="en-US" altLang="ja-JP" sz="2000" dirty="0"/>
                  <a:t>Weighted Sum</a:t>
                </a:r>
                <a:r>
                  <a:rPr lang="ja-JP" altLang="en-US" sz="2000" dirty="0"/>
                  <a:t>し、</a:t>
                </a:r>
                <a:r>
                  <a:rPr lang="en-US" altLang="ja-JP" sz="2000" dirty="0"/>
                  <a:t>Attention Value Matrix</a:t>
                </a:r>
                <a:r>
                  <a:rPr lang="ja-JP" altLang="en-US" sz="2000" dirty="0"/>
                  <a:t>をリターンする。</a:t>
                </a:r>
                <a:endParaRPr lang="en-US" altLang="ja-JP" sz="2000" dirty="0"/>
              </a:p>
              <a:p>
                <a:r>
                  <a:rPr lang="en-US" altLang="ja-JP" sz="2400" dirty="0"/>
                  <a:t>1. </a:t>
                </a:r>
                <a:r>
                  <a:rPr lang="ja-JP" altLang="en-US" sz="2400" dirty="0"/>
                  <a:t>入力データから</a:t>
                </a:r>
                <a:r>
                  <a:rPr lang="en-US" altLang="ko-KR" sz="2400" dirty="0"/>
                  <a:t>Q,K,V</a:t>
                </a:r>
                <a:r>
                  <a:rPr lang="ja-JP" altLang="en-US" sz="2400" dirty="0"/>
                  <a:t>を計算する。</a:t>
                </a:r>
                <a14:m>
                  <m:oMath xmlns:m="http://schemas.openxmlformats.org/officeDocument/2006/math">
                    <m:r>
                      <a:rPr lang="en-US" altLang="ja-JP" sz="2400" b="0" i="1" smtClean="0">
                        <a:latin typeface="Cambria Math" panose="02040503050406030204" pitchFamily="18" charset="0"/>
                      </a:rPr>
                      <m:t>𝑄</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𝐾</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𝑉</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𝑄𝑢𝑒𝑟𝑦</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𝐾𝑒𝑦</m:t>
                    </m:r>
                    <m:r>
                      <a:rPr lang="en-US" altLang="ja-JP" sz="2400" b="0" i="1" smtClean="0">
                        <a:latin typeface="Cambria Math" panose="02040503050406030204" pitchFamily="18" charset="0"/>
                      </a:rPr>
                      <m:t>, </m:t>
                    </m:r>
                    <m:sSup>
                      <m:sSupPr>
                        <m:ctrlPr>
                          <a:rPr lang="en-US" altLang="ja-JP" sz="2400" b="0" i="1" smtClean="0">
                            <a:latin typeface="Cambria Math" panose="02040503050406030204" pitchFamily="18" charset="0"/>
                          </a:rPr>
                        </m:ctrlPr>
                      </m:sSupPr>
                      <m:e>
                        <m:r>
                          <a:rPr lang="en-US" altLang="ja-JP" sz="2400" i="1">
                            <a:latin typeface="Cambria Math" panose="02040503050406030204" pitchFamily="18" charset="0"/>
                          </a:rPr>
                          <m:t>𝑉𝑎𝑙𝑢𝑒</m:t>
                        </m:r>
                        <m:r>
                          <a:rPr lang="en-US" altLang="ja-JP" sz="2400" i="1">
                            <a:latin typeface="Cambria Math" panose="02040503050406030204" pitchFamily="18" charset="0"/>
                          </a:rPr>
                          <m:t>∗</m:t>
                        </m:r>
                        <m:r>
                          <a:rPr lang="en-US" altLang="ja-JP" sz="2400" b="0" i="1" smtClean="0">
                            <a:latin typeface="Cambria Math" panose="02040503050406030204" pitchFamily="18" charset="0"/>
                          </a:rPr>
                          <m:t>𝑊</m:t>
                        </m:r>
                      </m:e>
                      <m:sup>
                        <m:r>
                          <a:rPr lang="en-US" altLang="ja-JP" sz="2400" b="0" i="1" smtClean="0">
                            <a:latin typeface="Cambria Math" panose="02040503050406030204" pitchFamily="18" charset="0"/>
                          </a:rPr>
                          <m:t>𝑄</m:t>
                        </m:r>
                      </m:sup>
                    </m:sSup>
                    <m:r>
                      <a:rPr lang="en-US" altLang="ja-JP" sz="2400" b="0" i="1" smtClean="0">
                        <a:latin typeface="Cambria Math" panose="02040503050406030204" pitchFamily="18" charset="0"/>
                      </a:rPr>
                      <m:t>,</m:t>
                    </m:r>
                    <m:sSup>
                      <m:sSupPr>
                        <m:ctrlPr>
                          <a:rPr lang="en-US" altLang="ja-JP" sz="2400" b="0" i="1" smtClean="0">
                            <a:latin typeface="Cambria Math" panose="02040503050406030204" pitchFamily="18" charset="0"/>
                          </a:rPr>
                        </m:ctrlPr>
                      </m:sSupPr>
                      <m:e>
                        <m:r>
                          <a:rPr lang="en-US" altLang="ja-JP" sz="2400" b="0" i="1" smtClean="0">
                            <a:latin typeface="Cambria Math" panose="02040503050406030204" pitchFamily="18" charset="0"/>
                          </a:rPr>
                          <m:t>𝑊</m:t>
                        </m:r>
                      </m:e>
                      <m:sup>
                        <m:r>
                          <a:rPr lang="en-US" altLang="ja-JP" sz="2400" b="0" i="1" smtClean="0">
                            <a:latin typeface="Cambria Math" panose="02040503050406030204" pitchFamily="18" charset="0"/>
                          </a:rPr>
                          <m:t>𝐾</m:t>
                        </m:r>
                      </m:sup>
                    </m:sSup>
                    <m:r>
                      <a:rPr lang="en-US" altLang="ja-JP" sz="2400" b="0" i="1" smtClean="0">
                        <a:latin typeface="Cambria Math" panose="02040503050406030204" pitchFamily="18" charset="0"/>
                      </a:rPr>
                      <m:t>,</m:t>
                    </m:r>
                    <m:sSup>
                      <m:sSupPr>
                        <m:ctrlPr>
                          <a:rPr lang="en-US" altLang="ja-JP" sz="2400" i="1">
                            <a:latin typeface="Cambria Math" panose="02040503050406030204" pitchFamily="18" charset="0"/>
                          </a:rPr>
                        </m:ctrlPr>
                      </m:sSupPr>
                      <m:e>
                        <m:r>
                          <a:rPr lang="en-US" altLang="ja-JP" sz="2400" i="1">
                            <a:latin typeface="Cambria Math" panose="02040503050406030204" pitchFamily="18" charset="0"/>
                          </a:rPr>
                          <m:t>𝑊</m:t>
                        </m:r>
                      </m:e>
                      <m:sup>
                        <m:r>
                          <a:rPr lang="en-US" altLang="ja-JP" sz="2400" b="0" i="1" smtClean="0">
                            <a:latin typeface="Cambria Math" panose="02040503050406030204" pitchFamily="18" charset="0"/>
                          </a:rPr>
                          <m:t>𝑉</m:t>
                        </m:r>
                      </m:sup>
                    </m:sSup>
                  </m:oMath>
                </a14:m>
                <a:endParaRPr lang="en-US" altLang="ja-JP" sz="2400" dirty="0"/>
              </a:p>
              <a:p>
                <a:r>
                  <a:rPr lang="en-US" altLang="ja-JP" sz="2400" dirty="0"/>
                  <a:t>2. Attention Score</a:t>
                </a:r>
                <a:r>
                  <a:rPr lang="ja-JP" altLang="en-US" sz="2400" dirty="0"/>
                  <a:t>を求める。</a:t>
                </a:r>
                <a14:m>
                  <m:oMath xmlns:m="http://schemas.openxmlformats.org/officeDocument/2006/math">
                    <m:r>
                      <m:rPr>
                        <m:sty m:val="p"/>
                      </m:rPr>
                      <a:rPr lang="en-US" altLang="ja-JP" sz="2400" b="0" i="0" smtClean="0">
                        <a:latin typeface="Cambria Math" panose="02040503050406030204" pitchFamily="18" charset="0"/>
                      </a:rPr>
                      <m:t>Attention</m:t>
                    </m:r>
                    <m:r>
                      <a:rPr lang="en-US" altLang="ja-JP" sz="2400" b="0" i="0" smtClean="0">
                        <a:latin typeface="Cambria Math" panose="02040503050406030204" pitchFamily="18" charset="0"/>
                      </a:rPr>
                      <m:t> </m:t>
                    </m:r>
                    <m:r>
                      <m:rPr>
                        <m:sty m:val="p"/>
                      </m:rPr>
                      <a:rPr lang="en-US" altLang="ja-JP" sz="2400" b="0" i="0" smtClean="0">
                        <a:latin typeface="Cambria Math" panose="02040503050406030204" pitchFamily="18" charset="0"/>
                      </a:rPr>
                      <m:t>Score</m:t>
                    </m:r>
                    <m:r>
                      <a:rPr lang="en-US" altLang="ja-JP" sz="2400" b="0" i="0" smtClean="0">
                        <a:latin typeface="Cambria Math" panose="02040503050406030204" pitchFamily="18" charset="0"/>
                      </a:rPr>
                      <m:t>=</m:t>
                    </m:r>
                    <m:r>
                      <a:rPr lang="en-US" altLang="ja-JP" sz="2400" b="0" i="1" smtClean="0">
                        <a:latin typeface="Cambria Math" panose="02040503050406030204" pitchFamily="18" charset="0"/>
                      </a:rPr>
                      <m:t>𝑠𝑐𝑜𝑟𝑒</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𝑞</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𝑘</m:t>
                    </m:r>
                    <m:r>
                      <a:rPr lang="en-US" altLang="ja-JP" sz="2400" b="0" i="1" smtClean="0">
                        <a:latin typeface="Cambria Math" panose="02040503050406030204" pitchFamily="18" charset="0"/>
                      </a:rPr>
                      <m:t>)</m:t>
                    </m:r>
                  </m:oMath>
                </a14:m>
                <a:endParaRPr lang="en-US" altLang="ja-JP" sz="2400" dirty="0"/>
              </a:p>
              <a:p>
                <a:r>
                  <a:rPr lang="en-US" altLang="ja-JP" sz="2400" dirty="0"/>
                  <a:t>3. Attention Distribution(Weights)</a:t>
                </a:r>
                <a:r>
                  <a:rPr lang="ja-JP" altLang="en-US" sz="2400" dirty="0"/>
                  <a:t>を求める。</a:t>
                </a:r>
                <a14:m>
                  <m:oMath xmlns:m="http://schemas.openxmlformats.org/officeDocument/2006/math">
                    <m:r>
                      <a:rPr lang="en-US" altLang="ja-JP" sz="2400" b="0" i="1" smtClean="0">
                        <a:latin typeface="Cambria Math" panose="02040503050406030204" pitchFamily="18" charset="0"/>
                      </a:rPr>
                      <m:t>𝐴𝑡𝑒𝑛𝑡𝑖𝑜𝑛</m:t>
                    </m:r>
                    <m:r>
                      <a:rPr lang="en-US" altLang="ja-JP" sz="2400" b="0" i="1" smtClean="0">
                        <a:latin typeface="Cambria Math" panose="02040503050406030204" pitchFamily="18" charset="0"/>
                      </a:rPr>
                      <m:t> </m:t>
                    </m:r>
                    <m:r>
                      <a:rPr lang="en-US" altLang="ja-JP" sz="2400" b="0" i="1" smtClean="0">
                        <a:latin typeface="Cambria Math" panose="02040503050406030204" pitchFamily="18" charset="0"/>
                      </a:rPr>
                      <m:t>𝑊𝑒𝑖𝑔h𝑡𝑠</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𝑠𝑜𝑓𝑡𝑚𝑎𝑥</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𝐴𝑡𝑡𝑒𝑛𝑡𝑖𝑜𝑛</m:t>
                    </m:r>
                    <m:r>
                      <a:rPr lang="en-US" altLang="ja-JP" sz="2400" b="0" i="1" smtClean="0">
                        <a:latin typeface="Cambria Math" panose="02040503050406030204" pitchFamily="18" charset="0"/>
                      </a:rPr>
                      <m:t> </m:t>
                    </m:r>
                    <m:r>
                      <a:rPr lang="en-US" altLang="ja-JP" sz="2400" b="0" i="1" smtClean="0">
                        <a:latin typeface="Cambria Math" panose="02040503050406030204" pitchFamily="18" charset="0"/>
                      </a:rPr>
                      <m:t>𝑆𝑐𝑜𝑟𝑒</m:t>
                    </m:r>
                    <m:r>
                      <a:rPr lang="en-US" altLang="ja-JP" sz="2400" b="0" i="1" smtClean="0">
                        <a:latin typeface="Cambria Math" panose="02040503050406030204" pitchFamily="18" charset="0"/>
                      </a:rPr>
                      <m:t>)</m:t>
                    </m:r>
                  </m:oMath>
                </a14:m>
                <a:endParaRPr lang="en-US" altLang="ja-JP" sz="2400" dirty="0"/>
              </a:p>
              <a:p>
                <a:r>
                  <a:rPr lang="en-US" altLang="ja-JP" sz="2400" dirty="0"/>
                  <a:t>4.</a:t>
                </a:r>
                <a:r>
                  <a:rPr lang="ja-JP" altLang="en-US" sz="2400" dirty="0"/>
                  <a:t> </a:t>
                </a:r>
                <a:r>
                  <a:rPr lang="en-US" altLang="ja-JP" sz="2400" dirty="0"/>
                  <a:t>Attention Value</a:t>
                </a:r>
                <a:r>
                  <a:rPr lang="ja-JP" altLang="en-US" sz="2400" dirty="0"/>
                  <a:t>を求める。</a:t>
                </a:r>
                <a14:m>
                  <m:oMath xmlns:m="http://schemas.openxmlformats.org/officeDocument/2006/math">
                    <m:r>
                      <a:rPr lang="en-US" altLang="ja-JP" sz="2400" b="0" i="1" smtClean="0">
                        <a:latin typeface="Cambria Math" panose="02040503050406030204" pitchFamily="18" charset="0"/>
                      </a:rPr>
                      <m:t>𝐴𝑡𝑡𝑒𝑛𝑡𝑖𝑜𝑛</m:t>
                    </m:r>
                    <m:r>
                      <a:rPr lang="en-US" altLang="ja-JP" sz="2400" b="0" i="1" smtClean="0">
                        <a:latin typeface="Cambria Math" panose="02040503050406030204" pitchFamily="18" charset="0"/>
                      </a:rPr>
                      <m:t> </m:t>
                    </m:r>
                    <m:r>
                      <a:rPr lang="en-US" altLang="ja-JP" sz="2400" b="0" i="1" smtClean="0">
                        <a:latin typeface="Cambria Math" panose="02040503050406030204" pitchFamily="18" charset="0"/>
                      </a:rPr>
                      <m:t>𝑉𝑎𝑙𝑢𝑒</m:t>
                    </m:r>
                    <m:r>
                      <a:rPr lang="en-US" altLang="ja-JP" sz="2400" b="0" i="1" smtClean="0">
                        <a:latin typeface="Cambria Math" panose="02040503050406030204" pitchFamily="18" charset="0"/>
                      </a:rPr>
                      <m:t>=</m:t>
                    </m:r>
                    <m:nary>
                      <m:naryPr>
                        <m:chr m:val="∑"/>
                        <m:ctrlPr>
                          <a:rPr lang="en-US" altLang="ja-JP" sz="2400" b="0" i="1" smtClean="0">
                            <a:latin typeface="Cambria Math" panose="02040503050406030204" pitchFamily="18" charset="0"/>
                          </a:rPr>
                        </m:ctrlPr>
                      </m:naryPr>
                      <m:sub>
                        <m:r>
                          <m:rPr>
                            <m:brk m:alnAt="23"/>
                          </m:rPr>
                          <a:rPr lang="en-US" altLang="ja-JP" sz="2400" b="0" i="1" smtClean="0">
                            <a:latin typeface="Cambria Math" panose="02040503050406030204" pitchFamily="18" charset="0"/>
                          </a:rPr>
                          <m:t>𝑖</m:t>
                        </m:r>
                        <m:r>
                          <a:rPr lang="en-US" altLang="ja-JP" sz="2400" b="0" i="1" smtClean="0">
                            <a:latin typeface="Cambria Math" panose="02040503050406030204" pitchFamily="18" charset="0"/>
                          </a:rPr>
                          <m:t>=0</m:t>
                        </m:r>
                      </m:sub>
                      <m:sup>
                        <m:r>
                          <a:rPr lang="en-US" altLang="ja-JP" sz="2400" b="0" i="1" smtClean="0">
                            <a:latin typeface="Cambria Math" panose="02040503050406030204" pitchFamily="18" charset="0"/>
                          </a:rPr>
                          <m:t>𝑙</m:t>
                        </m:r>
                      </m:sup>
                      <m:e>
                        <m:sSub>
                          <m:sSubPr>
                            <m:ctrlPr>
                              <a:rPr lang="en-US" altLang="ja-JP" sz="2400" b="0" i="1" smtClean="0">
                                <a:latin typeface="Cambria Math" panose="02040503050406030204" pitchFamily="18" charset="0"/>
                              </a:rPr>
                            </m:ctrlPr>
                          </m:sSubPr>
                          <m:e>
                            <m:r>
                              <a:rPr lang="en-US" altLang="ja-JP" sz="2400" i="1">
                                <a:latin typeface="Cambria Math" panose="02040503050406030204" pitchFamily="18" charset="0"/>
                              </a:rPr>
                              <m:t>𝐴𝑡𝑡𝑒𝑛𝑡𝑖𝑜𝑛</m:t>
                            </m:r>
                            <m:r>
                              <a:rPr lang="en-US" altLang="ja-JP" sz="2400" i="1">
                                <a:latin typeface="Cambria Math" panose="02040503050406030204" pitchFamily="18" charset="0"/>
                              </a:rPr>
                              <m:t> </m:t>
                            </m:r>
                            <m:r>
                              <a:rPr lang="en-US" altLang="ja-JP" sz="2400" i="1">
                                <a:latin typeface="Cambria Math" panose="02040503050406030204" pitchFamily="18" charset="0"/>
                              </a:rPr>
                              <m:t>𝑊𝑒𝑖𝑔h𝑡</m:t>
                            </m:r>
                          </m:e>
                          <m:sub>
                            <m:r>
                              <a:rPr lang="en-US" altLang="ja-JP" sz="2400" b="0" i="1" smtClean="0">
                                <a:latin typeface="Cambria Math" panose="02040503050406030204" pitchFamily="18" charset="0"/>
                              </a:rPr>
                              <m:t>𝑖</m:t>
                            </m:r>
                          </m:sub>
                        </m:sSub>
                        <m:r>
                          <a:rPr lang="en-US" altLang="ja-JP" sz="2400" b="0" i="1" smtClean="0">
                            <a:latin typeface="Cambria Math" panose="02040503050406030204" pitchFamily="18" charset="0"/>
                          </a:rPr>
                          <m:t>∗</m:t>
                        </m:r>
                        <m:sSub>
                          <m:sSubPr>
                            <m:ctrlPr>
                              <a:rPr lang="en-US" altLang="ja-JP" sz="2400" b="0" i="1" smtClean="0">
                                <a:latin typeface="Cambria Math" panose="02040503050406030204" pitchFamily="18" charset="0"/>
                              </a:rPr>
                            </m:ctrlPr>
                          </m:sSubPr>
                          <m:e>
                            <m:r>
                              <a:rPr lang="en-US" altLang="ja-JP" sz="2400" b="0" i="1" smtClean="0">
                                <a:latin typeface="Cambria Math" panose="02040503050406030204" pitchFamily="18" charset="0"/>
                              </a:rPr>
                              <m:t>𝑣</m:t>
                            </m:r>
                          </m:e>
                          <m:sub>
                            <m:r>
                              <a:rPr lang="en-US" altLang="ja-JP" sz="2400" b="0" i="1" smtClean="0">
                                <a:latin typeface="Cambria Math" panose="02040503050406030204" pitchFamily="18" charset="0"/>
                              </a:rPr>
                              <m:t>𝑖</m:t>
                            </m:r>
                          </m:sub>
                        </m:sSub>
                      </m:e>
                    </m:nary>
                  </m:oMath>
                </a14:m>
                <a:endParaRPr lang="en-US" altLang="ja-JP" sz="2400" b="0" i="1" dirty="0">
                  <a:latin typeface="Cambria Math" panose="02040503050406030204" pitchFamily="18" charset="0"/>
                </a:endParaRPr>
              </a:p>
              <a:p>
                <a:pPr algn="ctr"/>
                <a:r>
                  <a:rPr lang="en-US" altLang="ja-JP" sz="2400" b="1" dirty="0"/>
                  <a:t> </a:t>
                </a:r>
                <a14:m>
                  <m:oMath xmlns:m="http://schemas.openxmlformats.org/officeDocument/2006/math">
                    <m:r>
                      <a:rPr lang="en-US" altLang="ja-JP" sz="2400" b="1" i="1" smtClean="0">
                        <a:latin typeface="Cambria Math" panose="02040503050406030204" pitchFamily="18" charset="0"/>
                      </a:rPr>
                      <m:t>𝑨𝒕𝒕𝒆𝒏𝒕𝒊𝒐𝒏</m:t>
                    </m:r>
                    <m:d>
                      <m:dPr>
                        <m:ctrlPr>
                          <a:rPr lang="en-US" altLang="ja-JP" sz="2400" b="1" i="1" smtClean="0">
                            <a:latin typeface="Cambria Math" panose="02040503050406030204" pitchFamily="18" charset="0"/>
                          </a:rPr>
                        </m:ctrlPr>
                      </m:dPr>
                      <m:e>
                        <m:r>
                          <a:rPr lang="en-US" altLang="ja-JP" sz="2400" b="1" i="1" smtClean="0">
                            <a:latin typeface="Cambria Math" panose="02040503050406030204" pitchFamily="18" charset="0"/>
                          </a:rPr>
                          <m:t>𝑸</m:t>
                        </m:r>
                        <m:r>
                          <a:rPr lang="en-US" altLang="ja-JP" sz="2400" b="1" i="1" smtClean="0">
                            <a:latin typeface="Cambria Math" panose="02040503050406030204" pitchFamily="18" charset="0"/>
                          </a:rPr>
                          <m:t>,</m:t>
                        </m:r>
                        <m:r>
                          <a:rPr lang="en-US" altLang="ja-JP" sz="2400" b="1" i="1" smtClean="0">
                            <a:latin typeface="Cambria Math" panose="02040503050406030204" pitchFamily="18" charset="0"/>
                          </a:rPr>
                          <m:t>𝑲</m:t>
                        </m:r>
                        <m:r>
                          <a:rPr lang="en-US" altLang="ja-JP" sz="2400" b="1" i="1" smtClean="0">
                            <a:latin typeface="Cambria Math" panose="02040503050406030204" pitchFamily="18" charset="0"/>
                          </a:rPr>
                          <m:t>,</m:t>
                        </m:r>
                        <m:r>
                          <a:rPr lang="en-US" altLang="ja-JP" sz="2400" b="1" i="1" smtClean="0">
                            <a:latin typeface="Cambria Math" panose="02040503050406030204" pitchFamily="18" charset="0"/>
                          </a:rPr>
                          <m:t>𝑽</m:t>
                        </m:r>
                      </m:e>
                    </m:d>
                    <m:r>
                      <a:rPr lang="en-US" altLang="ja-JP" sz="2400" b="1" i="1" smtClean="0">
                        <a:latin typeface="Cambria Math" panose="02040503050406030204" pitchFamily="18" charset="0"/>
                      </a:rPr>
                      <m:t>=</m:t>
                    </m:r>
                    <m:r>
                      <a:rPr lang="en-US" altLang="ja-JP" sz="2400" b="1" i="1" smtClean="0">
                        <a:latin typeface="Cambria Math" panose="02040503050406030204" pitchFamily="18" charset="0"/>
                      </a:rPr>
                      <m:t>𝑨𝒕𝒕𝒆𝒏𝒕𝒊𝒐𝒏</m:t>
                    </m:r>
                    <m:r>
                      <a:rPr lang="en-US" altLang="ja-JP" sz="2400" b="1" i="1" smtClean="0">
                        <a:latin typeface="Cambria Math" panose="02040503050406030204" pitchFamily="18" charset="0"/>
                      </a:rPr>
                      <m:t> </m:t>
                    </m:r>
                    <m:r>
                      <a:rPr lang="en-US" altLang="ja-JP" sz="2400" b="1" i="1" smtClean="0">
                        <a:latin typeface="Cambria Math" panose="02040503050406030204" pitchFamily="18" charset="0"/>
                      </a:rPr>
                      <m:t>𝑽𝒂𝒍𝒖𝒆</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𝐴𝑡𝑡𝑒𝑛𝑡𝑖𝑜𝑛</m:t>
                    </m:r>
                    <m:r>
                      <a:rPr lang="en-US" altLang="ja-JP" sz="2400" b="0" i="1" smtClean="0">
                        <a:latin typeface="Cambria Math" panose="02040503050406030204" pitchFamily="18" charset="0"/>
                      </a:rPr>
                      <m:t> </m:t>
                    </m:r>
                    <m:r>
                      <a:rPr lang="en-US" altLang="ja-JP" sz="2400" b="0" i="1" smtClean="0">
                        <a:latin typeface="Cambria Math" panose="02040503050406030204" pitchFamily="18" charset="0"/>
                      </a:rPr>
                      <m:t>𝑊𝑒𝑖𝑔h𝑡</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𝑉</m:t>
                    </m:r>
                  </m:oMath>
                </a14:m>
                <a:r>
                  <a:rPr lang="ja-JP" altLang="en-US" sz="2400" dirty="0"/>
                  <a:t> </a:t>
                </a:r>
              </a:p>
            </p:txBody>
          </p:sp>
        </mc:Choice>
        <mc:Fallback xmlns="">
          <p:sp>
            <p:nvSpPr>
              <p:cNvPr id="3" name="コンテンツ プレースホルダー 2">
                <a:extLst>
                  <a:ext uri="{FF2B5EF4-FFF2-40B4-BE49-F238E27FC236}">
                    <a16:creationId xmlns:a16="http://schemas.microsoft.com/office/drawing/2014/main" id="{35412428-9CB7-B309-507C-98EA216CA093}"/>
                  </a:ext>
                </a:extLst>
              </p:cNvPr>
              <p:cNvSpPr>
                <a:spLocks noGrp="1" noRot="1" noChangeAspect="1" noMove="1" noResize="1" noEditPoints="1" noAdjustHandles="1" noChangeArrowheads="1" noChangeShapeType="1" noTextEdit="1"/>
              </p:cNvSpPr>
              <p:nvPr>
                <p:ph idx="1"/>
              </p:nvPr>
            </p:nvSpPr>
            <p:spPr>
              <a:xfrm>
                <a:off x="1097280" y="1944710"/>
                <a:ext cx="10403554" cy="4404575"/>
              </a:xfrm>
              <a:blipFill>
                <a:blip r:embed="rId2"/>
                <a:stretch>
                  <a:fillRect l="-1757" t="-830" r="-1289"/>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503235644"/>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4286112_TF22712842.potx" id="{DC1F4CAC-463E-46B1-B56C-8FFBB0733DDE}" vid="{102B73BB-D185-4E66-89CB-192264AF1FD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{23DDBFB5-E73D-4AB2-8111-BCC1E67AEDA9}tf22712842_win32</Template>
  <TotalTime>972</TotalTime>
  <Words>998</Words>
  <Application>Microsoft Office PowerPoint</Application>
  <PresentationFormat>와이드스크린</PresentationFormat>
  <Paragraphs>123</Paragraphs>
  <Slides>22</Slides>
  <Notes>1</Notes>
  <HiddenSlides>14</HiddenSlides>
  <MMClips>0</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22</vt:i4>
      </vt:variant>
    </vt:vector>
  </HeadingPairs>
  <TitlesOfParts>
    <vt:vector size="32" baseType="lpstr">
      <vt:lpstr>-apple-system</vt:lpstr>
      <vt:lpstr>Meiryo</vt:lpstr>
      <vt:lpstr>Meiryo UI</vt:lpstr>
      <vt:lpstr>Noto Sans CJK KR Regular</vt:lpstr>
      <vt:lpstr>Abadi</vt:lpstr>
      <vt:lpstr>Calibri</vt:lpstr>
      <vt:lpstr>Cambria Math</vt:lpstr>
      <vt:lpstr>Franklin Gothic Book</vt:lpstr>
      <vt:lpstr>Open Sans</vt:lpstr>
      <vt:lpstr>1_RetrospectVTI</vt:lpstr>
      <vt:lpstr>感情認識に基づく対話システムのための VAD評価モデル</vt:lpstr>
      <vt:lpstr>PowerPoint 프레젠테이션</vt:lpstr>
      <vt:lpstr>GeLU ?</vt:lpstr>
      <vt:lpstr>EmoBank</vt:lpstr>
      <vt:lpstr>EmoBankのデータ分析</vt:lpstr>
      <vt:lpstr>EmoBankのデータ分析 Pandas Profiling Report</vt:lpstr>
      <vt:lpstr>PowerPoint 프레젠테이션</vt:lpstr>
      <vt:lpstr>PowerPoint 프레젠테이션</vt:lpstr>
      <vt:lpstr>Attention Mechanism - Query, Key, Value</vt:lpstr>
      <vt:lpstr>Transformerの構造</vt:lpstr>
      <vt:lpstr>Positional Encoding</vt:lpstr>
      <vt:lpstr>Positional Encoding</vt:lpstr>
      <vt:lpstr>Encoder の Self-Attention</vt:lpstr>
      <vt:lpstr>Encoder の Self-Attention</vt:lpstr>
      <vt:lpstr>Encoder の Self-Attention</vt:lpstr>
      <vt:lpstr>BERTとは。</vt:lpstr>
      <vt:lpstr>BERTと他モデルとの違い</vt:lpstr>
      <vt:lpstr>PowerPoint 프레젠테이션</vt:lpstr>
      <vt:lpstr>Position Embedding</vt:lpstr>
      <vt:lpstr>Masked Language Model (MLM)</vt:lpstr>
      <vt:lpstr>Next Sentence Prediction (NSP)</vt:lpstr>
      <vt:lpstr>Segment Embedding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感情認識に基づく対話システムのためのVAD分類モデル</dc:title>
  <dc:creator>9LDI1101</dc:creator>
  <cp:lastModifiedBy>9LDI1101</cp:lastModifiedBy>
  <cp:revision>101</cp:revision>
  <dcterms:created xsi:type="dcterms:W3CDTF">2023-05-18T06:05:56Z</dcterms:created>
  <dcterms:modified xsi:type="dcterms:W3CDTF">2023-05-30T16:09:45Z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